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9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1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1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1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7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2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1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72F6-B0D0-5BAD-F34E-66CACEC40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6189E-C203-6014-7072-8899C3AA7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NAGENDRAN BALARAMAL, </a:t>
            </a:r>
          </a:p>
          <a:p>
            <a:r>
              <a:rPr lang="en-US" dirty="0"/>
              <a:t>CLINICAL ONCOLOGY TRAINEE, </a:t>
            </a:r>
            <a:br>
              <a:rPr lang="en-US" dirty="0"/>
            </a:br>
            <a:r>
              <a:rPr lang="en-US" dirty="0"/>
              <a:t>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2631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A77B-8207-CBB7-6EC8-4D7DBF47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osteoradionecrosis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0BF1-3EDA-0C45-669E-F4FB52DE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Copious irrigation with Chlorhexidine</a:t>
            </a:r>
          </a:p>
          <a:p>
            <a:r>
              <a:rPr lang="en-US" dirty="0"/>
              <a:t>Referred to Hospital </a:t>
            </a:r>
            <a:r>
              <a:rPr lang="en-US" dirty="0" err="1"/>
              <a:t>Tuanku</a:t>
            </a:r>
            <a:r>
              <a:rPr lang="en-US" dirty="0"/>
              <a:t> </a:t>
            </a:r>
            <a:r>
              <a:rPr lang="en-US" dirty="0" err="1"/>
              <a:t>Mizan</a:t>
            </a:r>
            <a:r>
              <a:rPr lang="en-US" dirty="0"/>
              <a:t> for HBOT </a:t>
            </a:r>
            <a:br>
              <a:rPr lang="en-US" dirty="0"/>
            </a:br>
            <a:r>
              <a:rPr lang="en-US" dirty="0"/>
              <a:t>-Completed 30 dive HBOT on  18/1/2023</a:t>
            </a:r>
          </a:p>
          <a:p>
            <a:r>
              <a:rPr lang="en-US" dirty="0"/>
              <a:t>Started on Pentoxifylline 400mg BD 8/52</a:t>
            </a:r>
          </a:p>
          <a:p>
            <a:r>
              <a:rPr lang="en-US" dirty="0"/>
              <a:t>Completed further 10 dive HBOT on 17/2/2023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DC9B-D653-2FDB-0367-19757AD0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1DA3E-8548-1556-7724-FFB37679C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 for development of osteoradionecrosis in this particular patient</a:t>
            </a:r>
          </a:p>
          <a:p>
            <a:pPr marL="0" indent="0">
              <a:buNone/>
            </a:pPr>
            <a:r>
              <a:rPr lang="en-US" dirty="0"/>
              <a:t>(Extensive tumor, Radiation field, Radiation Technique)</a:t>
            </a:r>
          </a:p>
          <a:p>
            <a:r>
              <a:rPr lang="en-US" dirty="0"/>
              <a:t>Management of osteoradionecrosis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6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095D-40FF-DF8A-F613-2FA2ED17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38" y="2782486"/>
            <a:ext cx="8610600" cy="12930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530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BB1E-2C2B-9231-6402-89F20D87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9642-A4DF-361D-6A1D-5830249A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40/Male</a:t>
            </a:r>
          </a:p>
          <a:p>
            <a:r>
              <a:rPr lang="en-US" dirty="0"/>
              <a:t>History of slipped disc in 2015, conservative management under HUKM</a:t>
            </a:r>
          </a:p>
          <a:p>
            <a:r>
              <a:rPr lang="en-US" dirty="0"/>
              <a:t>Worked as storekeeper</a:t>
            </a:r>
          </a:p>
          <a:p>
            <a:r>
              <a:rPr lang="en-US" dirty="0"/>
              <a:t>Smoker with 20 pack years</a:t>
            </a:r>
          </a:p>
          <a:p>
            <a:r>
              <a:rPr lang="en-US" dirty="0"/>
              <a:t>ECOG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Presented with unhealing ulcer at right lateral border of tongue since December 2018</a:t>
            </a:r>
          </a:p>
          <a:p>
            <a:r>
              <a:rPr lang="en-US" dirty="0"/>
              <a:t>Associated with bilateral neck swelling for 3 months preceding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52BF-BE96-6415-A536-B2C4369A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CA88-F222-F072-5B5B-FA1A58CED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17/5/2019 Right Tongue Biopsy: </a:t>
            </a:r>
            <a:br>
              <a:rPr lang="en-US" dirty="0"/>
            </a:br>
            <a:r>
              <a:rPr lang="en-US" dirty="0"/>
              <a:t>Moderately differentiated squamous cell carcinoma</a:t>
            </a:r>
          </a:p>
          <a:p>
            <a:r>
              <a:rPr lang="en-US" dirty="0"/>
              <a:t>30/5/2019 CT Head, Neck &amp; TAP </a:t>
            </a:r>
          </a:p>
          <a:p>
            <a:pPr marL="0" indent="0">
              <a:buNone/>
            </a:pPr>
            <a:r>
              <a:rPr lang="en-US" dirty="0"/>
              <a:t>Right tongue mass 4.2 x 3.5 x 3.2cm crossing midline</a:t>
            </a:r>
            <a:br>
              <a:rPr lang="en-US" dirty="0"/>
            </a:br>
            <a:r>
              <a:rPr lang="en-US" dirty="0"/>
              <a:t>Right submandibular LN 1.8 x 1.2cm</a:t>
            </a:r>
            <a:br>
              <a:rPr lang="en-US" dirty="0"/>
            </a:br>
            <a:r>
              <a:rPr lang="en-US" dirty="0"/>
              <a:t>Right level II &amp; III LN 3.2 x 2.7cm</a:t>
            </a:r>
            <a:br>
              <a:rPr lang="en-US" dirty="0"/>
            </a:br>
            <a:r>
              <a:rPr lang="en-US" dirty="0"/>
              <a:t>No distant metastasis</a:t>
            </a:r>
          </a:p>
          <a:p>
            <a:r>
              <a:rPr lang="en-US" dirty="0"/>
              <a:t>Clinical staging T4aN2bM0</a:t>
            </a:r>
          </a:p>
        </p:txBody>
      </p:sp>
    </p:spTree>
    <p:extLst>
      <p:ext uri="{BB962C8B-B14F-4D97-AF65-F5344CB8AC3E}">
        <p14:creationId xmlns:p14="http://schemas.microsoft.com/office/powerpoint/2010/main" val="93514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F41A-C486-7756-6C14-E942B0C8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7C7D-48EA-9BD4-5354-6AAEA8B2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32993"/>
            <a:ext cx="7091855" cy="3685692"/>
          </a:xfrm>
        </p:spPr>
        <p:txBody>
          <a:bodyPr/>
          <a:lstStyle/>
          <a:p>
            <a:r>
              <a:rPr lang="en-US" dirty="0"/>
              <a:t>Received 3 cycles of neoadjuvant TPF chemotherapy from June to August 2019</a:t>
            </a:r>
          </a:p>
          <a:p>
            <a:r>
              <a:rPr lang="en-US" dirty="0"/>
              <a:t>MRI post neoadjuvant chemotherapy (August 2019)</a:t>
            </a:r>
            <a:br>
              <a:rPr lang="en-US" dirty="0"/>
            </a:br>
            <a:r>
              <a:rPr lang="en-US" dirty="0"/>
              <a:t>-Right </a:t>
            </a:r>
            <a:r>
              <a:rPr lang="en-US" dirty="0" err="1"/>
              <a:t>hemitongue</a:t>
            </a:r>
            <a:r>
              <a:rPr lang="en-US" dirty="0"/>
              <a:t> involvement with contralateral and extrinsic muscle involvement</a:t>
            </a:r>
            <a:br>
              <a:rPr lang="en-US" dirty="0"/>
            </a:br>
            <a:r>
              <a:rPr lang="en-US" dirty="0"/>
              <a:t>-Bilateral Level 1B Lymphadenopathies</a:t>
            </a:r>
            <a:br>
              <a:rPr lang="en-US" dirty="0"/>
            </a:br>
            <a:r>
              <a:rPr lang="en-US" dirty="0"/>
              <a:t>Radiological staging: T2N2b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10945-8EF0-C42D-BF75-E398AFF1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92" y="2382382"/>
            <a:ext cx="3581375" cy="39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4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AA6B-94E3-1799-8149-881EC363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Oncological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AA26E-316E-4C3F-3DD3-92DE3FE59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Underwent wide excision of tumor with right partial glossectomy &amp; segmental </a:t>
            </a:r>
          </a:p>
          <a:p>
            <a:pPr marL="0" indent="0">
              <a:buNone/>
            </a:pPr>
            <a:r>
              <a:rPr lang="en-US" dirty="0"/>
              <a:t>    mandibulectomy, bilateral neck dissection and reconstruction with pectoralis major </a:t>
            </a:r>
          </a:p>
          <a:p>
            <a:pPr marL="0" indent="0">
              <a:buNone/>
            </a:pPr>
            <a:r>
              <a:rPr lang="en-US" dirty="0"/>
              <a:t>    myofascial flap on 3/9/2019</a:t>
            </a:r>
          </a:p>
          <a:p>
            <a:r>
              <a:rPr lang="en-US" dirty="0"/>
              <a:t>HPE post operatively shows close margin of 2mm at the inferior aspect and bilateral neck nodes with extracapsular spread</a:t>
            </a:r>
          </a:p>
          <a:p>
            <a:r>
              <a:rPr lang="en-US" dirty="0"/>
              <a:t>Decision made for adjuvant CCRT. Patient underwent adjuvant intent</a:t>
            </a:r>
            <a:br>
              <a:rPr lang="en-US" dirty="0"/>
            </a:br>
            <a:r>
              <a:rPr lang="en-US" dirty="0"/>
              <a:t>CCRT to </a:t>
            </a:r>
            <a:r>
              <a:rPr lang="en-US" dirty="0" err="1"/>
              <a:t>Faciocervical</a:t>
            </a:r>
            <a:r>
              <a:rPr lang="en-US" dirty="0"/>
              <a:t> Region 66Gy/33#/6.5 weeks with concurrent Cisplatin 40mg/m2 weekly (6/11/2019 – 23/12/2019)</a:t>
            </a:r>
          </a:p>
          <a:p>
            <a:r>
              <a:rPr lang="en-US" dirty="0"/>
              <a:t>Dental clearance completed prior to radiotherapy</a:t>
            </a:r>
          </a:p>
        </p:txBody>
      </p:sp>
    </p:spTree>
    <p:extLst>
      <p:ext uri="{BB962C8B-B14F-4D97-AF65-F5344CB8AC3E}">
        <p14:creationId xmlns:p14="http://schemas.microsoft.com/office/powerpoint/2010/main" val="32007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5EA5-1419-8CF0-A12D-F1D4B051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Radiotherapy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04F9F-4CCD-ACC1-1507-389284954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877350" y="2734179"/>
            <a:ext cx="4160373" cy="30257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75CE6-1A16-103F-C3EE-3820A144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466" y="2725655"/>
            <a:ext cx="3581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1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89D3-EB5A-7B24-2BE1-64FDB5A1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3DF3-AF26-93EF-BD9C-97D2CAAA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was on surveillance</a:t>
            </a:r>
          </a:p>
          <a:p>
            <a:r>
              <a:rPr lang="en-US" dirty="0"/>
              <a:t>However as patient had difficulty swallowing post operatively,</a:t>
            </a:r>
          </a:p>
          <a:p>
            <a:pPr marL="0" indent="0">
              <a:buNone/>
            </a:pPr>
            <a:r>
              <a:rPr lang="en-US" dirty="0"/>
              <a:t>   he was planned for refashioning surgery.</a:t>
            </a:r>
          </a:p>
          <a:p>
            <a:r>
              <a:rPr lang="en-US" dirty="0"/>
              <a:t>Completed 30 sessions of hyperbaric oxygen therapy (HBOT) at Hospital </a:t>
            </a:r>
            <a:r>
              <a:rPr lang="en-US" dirty="0" err="1"/>
              <a:t>Tuanku</a:t>
            </a:r>
            <a:r>
              <a:rPr lang="en-US" dirty="0"/>
              <a:t> </a:t>
            </a:r>
            <a:r>
              <a:rPr lang="en-US" dirty="0" err="1"/>
              <a:t>Mizan</a:t>
            </a:r>
            <a:r>
              <a:rPr lang="en-US" dirty="0"/>
              <a:t> on 18/8/2022</a:t>
            </a:r>
          </a:p>
          <a:p>
            <a:r>
              <a:rPr lang="en-US" dirty="0"/>
              <a:t>Underwent secondary reconstruction of tongue with left radial forearm free flap via mandibulotomy, left neck exploration on 1/9/2022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64FA-37B5-4081-7A1A-EC3EC15B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Osteoradionecrosis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1AA7-1DD7-592B-6F6C-8C9AEC2B9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months post operatively, patient noted to have fistula formation from submental area. There was also small necrotic bone exposure over anterior floor of mouth/lingual site. </a:t>
            </a:r>
          </a:p>
        </p:txBody>
      </p:sp>
    </p:spTree>
    <p:extLst>
      <p:ext uri="{BB962C8B-B14F-4D97-AF65-F5344CB8AC3E}">
        <p14:creationId xmlns:p14="http://schemas.microsoft.com/office/powerpoint/2010/main" val="265013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30586E-125B-407E-7512-D98729C61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337" y="817399"/>
            <a:ext cx="8989326" cy="39619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37B07-3732-450E-097B-4CE735D41195}"/>
              </a:ext>
            </a:extLst>
          </p:cNvPr>
          <p:cNvSpPr txBox="1"/>
          <p:nvPr/>
        </p:nvSpPr>
        <p:spPr>
          <a:xfrm>
            <a:off x="2370083" y="5108028"/>
            <a:ext cx="745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OPG on 2/12/2022 shows radiolucency area over mandibulotomy site with bone gap suggestive of Osteoradionecrosis (ORN) features</a:t>
            </a:r>
          </a:p>
        </p:txBody>
      </p:sp>
    </p:spTree>
    <p:extLst>
      <p:ext uri="{BB962C8B-B14F-4D97-AF65-F5344CB8AC3E}">
        <p14:creationId xmlns:p14="http://schemas.microsoft.com/office/powerpoint/2010/main" val="940360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{26A29F46-573E-5C40-97D7-F0DED67441D3}tf10001064</Template>
  <TotalTime>231</TotalTime>
  <Words>422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CASE PRESENTATION</vt:lpstr>
      <vt:lpstr>History of presenting illness</vt:lpstr>
      <vt:lpstr>Investigation</vt:lpstr>
      <vt:lpstr>Oncological treatment</vt:lpstr>
      <vt:lpstr>Oncological treatment</vt:lpstr>
      <vt:lpstr>Radiotherapy planning</vt:lpstr>
      <vt:lpstr>Surveillance</vt:lpstr>
      <vt:lpstr>Osteoradionecrosis</vt:lpstr>
      <vt:lpstr>PowerPoint Presentation</vt:lpstr>
      <vt:lpstr>Management of osteoradionecrosis</vt:lpstr>
      <vt:lpstr>Points of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Nagendran Balaramal</dc:creator>
  <cp:lastModifiedBy>Nagendran Balaramal</cp:lastModifiedBy>
  <cp:revision>3</cp:revision>
  <dcterms:created xsi:type="dcterms:W3CDTF">2023-07-04T10:16:29Z</dcterms:created>
  <dcterms:modified xsi:type="dcterms:W3CDTF">2023-07-06T03:50:36Z</dcterms:modified>
</cp:coreProperties>
</file>