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ily2g6NV/YJvFWFzAKz8v5m2r9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7E33A9-8A8F-4701-BCC4-1EE3401F5056}">
  <a:tblStyle styleId="{677E33A9-8A8F-4701-BCC4-1EE3401F505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04fc3d47c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04fc3d47c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Invite</a:t>
            </a:r>
            <a:r>
              <a:rPr lang="en"/>
              <a:t> audience for next step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Invite opinion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No need describe CT - invite audience to describe CT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Point: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Ask content expert, would they have offered the same thing...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 patient did not quite fit into KN 564 criteria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**we discussed with pt surveillance vs pemrbo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**lack of evidence in this setting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**In the end we decided to proceed with pembro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 has had a few cycles so far and he is tolerating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eef5fd705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eef5fd705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GLide through presentation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eef5fd705e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eef5fd705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ef0783ac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ef0783ac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ef0783aca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ef0783aca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experts: What is the role of systemic therapy in locally advanced RCC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Tell the story:</a:t>
            </a:r>
            <a:br>
              <a:rPr lang="en"/>
            </a:br>
            <a:r>
              <a:rPr lang="en"/>
              <a:t>Bleeding, he was considered for embolization thus a CTA was performed. Incidentally found pancreatic mets.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Jasmin: </a:t>
            </a:r>
            <a:r>
              <a:rPr lang="en" sz="1700">
                <a:solidFill>
                  <a:schemeClr val="dk1"/>
                </a:solidFill>
              </a:rPr>
              <a:t>Recommended cabozantinib dose: 40mg OD however at the time, we didnt have access to 40mg thus, we used 60mg alternate days</a:t>
            </a:r>
            <a:br>
              <a:rPr lang="en" sz="1700">
                <a:solidFill>
                  <a:schemeClr val="dk1"/>
                </a:solidFill>
              </a:rPr>
            </a:br>
            <a:r>
              <a:rPr lang="en" sz="1700">
                <a:solidFill>
                  <a:schemeClr val="dk1"/>
                </a:solidFill>
              </a:rPr>
              <a:t>Polin: Invite expert to comment on alternate dosing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Invite experts to share their experience with this combo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f0783aca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ef0783aca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Point: </a:t>
            </a:r>
            <a:r>
              <a:rPr lang="en"/>
              <a:t>Patient selection for metastatectomy: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Are there certain patient-related / disease-related criteria 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In this case, pancreatic metastasis seem to have  better prognosis compared to other sites, is the site of mets reflective on the tumor biology, perhaps more indolent?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he had a different metastatic site, would surgery also be offered 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Cancer ECHO UM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Case presentation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3516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1818"/>
              <a:buFont typeface="Arial"/>
              <a:buNone/>
            </a:pPr>
            <a:r>
              <a:rPr lang="en"/>
              <a:t>Renal Cell Carcinoma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1818"/>
              <a:buFont typeface="Arial"/>
              <a:buNone/>
            </a:pPr>
            <a:r>
              <a:rPr lang="en"/>
              <a:t>8th February 2023</a:t>
            </a:r>
            <a:br>
              <a:rPr lang="en"/>
            </a:br>
            <a:r>
              <a:rPr lang="en"/>
              <a:t>Jasmin Munchar</a:t>
            </a:r>
            <a:endParaRPr/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00" y="3325775"/>
            <a:ext cx="3159250" cy="155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9500" y="3369400"/>
            <a:ext cx="5074898" cy="133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04fc3d47c1_0_3"/>
          <p:cNvSpPr txBox="1"/>
          <p:nvPr>
            <p:ph idx="1" type="body"/>
          </p:nvPr>
        </p:nvSpPr>
        <p:spPr>
          <a:xfrm>
            <a:off x="311700" y="278825"/>
            <a:ext cx="4576800" cy="42900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55 years old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Oligometastatic RCC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Cabozantinib + nivolumab May - Nov 2021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Complete resection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Complete remission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What is your next step?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- Surveillance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- Continue cabozantinib + nivolumab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- Adjuvant pembrolizumab</a:t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130" name="Google Shape;130;g204fc3d47c1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1425" y="715625"/>
            <a:ext cx="319857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 txBox="1"/>
          <p:nvPr/>
        </p:nvSpPr>
        <p:spPr>
          <a:xfrm>
            <a:off x="311700" y="263600"/>
            <a:ext cx="3987600" cy="446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/>
              <a:t>Surveillance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1"/>
          <p:cNvSpPr txBox="1"/>
          <p:nvPr/>
        </p:nvSpPr>
        <p:spPr>
          <a:xfrm>
            <a:off x="311700" y="914075"/>
            <a:ext cx="3987600" cy="4108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" sz="1485"/>
              <a:t>H</a:t>
            </a:r>
            <a:r>
              <a:rPr b="0" i="0" lang="en" sz="148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was offered</a:t>
            </a:r>
            <a:br>
              <a:rPr b="0" i="0" lang="en" sz="148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48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Surveillance</a:t>
            </a:r>
            <a:br>
              <a:rPr b="0" i="0" lang="en" sz="148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48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Continue cabozantinib + nivolumab</a:t>
            </a:r>
            <a:br>
              <a:rPr b="0" i="0" lang="en" sz="148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48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Adjuvant pembrolizumab</a:t>
            </a:r>
            <a:endParaRPr b="0" i="0" sz="148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t/>
            </a:r>
            <a:endParaRPr sz="1485"/>
          </a:p>
          <a:p>
            <a:pPr indent="0" lvl="0" marL="0" marR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" sz="1485"/>
              <a:t>After discussion, opted for surveillance.</a:t>
            </a:r>
            <a:endParaRPr sz="1485"/>
          </a:p>
          <a:p>
            <a:pPr indent="0" lvl="0" marL="0" marR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t/>
            </a:r>
            <a:endParaRPr sz="1485"/>
          </a:p>
          <a:p>
            <a:pPr indent="0" lvl="0" marL="0" marR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" sz="1485"/>
              <a:t>March 2022: New left lung solitary metastasis</a:t>
            </a:r>
            <a:endParaRPr sz="1485"/>
          </a:p>
          <a:p>
            <a:pPr indent="0" lvl="0" marL="0" marR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t/>
            </a:r>
            <a:endParaRPr sz="1485"/>
          </a:p>
          <a:p>
            <a:pPr indent="0" lvl="0" marL="0" marR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" sz="1485"/>
              <a:t>What would you do now?</a:t>
            </a:r>
            <a:endParaRPr sz="1485"/>
          </a:p>
          <a:p>
            <a:pPr indent="0" lvl="0" marL="0" marR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t/>
            </a:r>
            <a:endParaRPr sz="1485"/>
          </a:p>
          <a:p>
            <a:pPr indent="0" lvl="0" marL="0" marR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t/>
            </a:r>
            <a:endParaRPr sz="1485"/>
          </a:p>
          <a:p>
            <a:pPr indent="0" lvl="0" marL="0" marR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t/>
            </a:r>
            <a:endParaRPr sz="1485"/>
          </a:p>
          <a:p>
            <a:pPr indent="0" lvl="0" marL="0" marR="0" rtl="0" algn="l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t/>
            </a:r>
            <a:endParaRPr sz="1485"/>
          </a:p>
        </p:txBody>
      </p:sp>
      <p:pic>
        <p:nvPicPr>
          <p:cNvPr id="137" name="Google Shape;13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1450" y="914075"/>
            <a:ext cx="3656300" cy="23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1"/>
          <p:cNvSpPr txBox="1"/>
          <p:nvPr/>
        </p:nvSpPr>
        <p:spPr>
          <a:xfrm>
            <a:off x="4679225" y="275125"/>
            <a:ext cx="3650400" cy="400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CT March 2022</a:t>
            </a:r>
            <a:endParaRPr/>
          </a:p>
        </p:txBody>
      </p:sp>
      <p:pic>
        <p:nvPicPr>
          <p:cNvPr id="139" name="Google Shape;13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1450" y="3352125"/>
            <a:ext cx="3656301" cy="171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/>
          <p:nvPr/>
        </p:nvSpPr>
        <p:spPr>
          <a:xfrm>
            <a:off x="308250" y="905650"/>
            <a:ext cx="4219200" cy="714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Received</a:t>
            </a:r>
            <a:r>
              <a:rPr lang="en" sz="1600">
                <a:solidFill>
                  <a:schemeClr val="dk1"/>
                </a:solidFill>
              </a:rPr>
              <a:t> SBRT to</a:t>
            </a: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left lung lesion in June 2022 (60Gy/4#)</a:t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271150" y="190575"/>
            <a:ext cx="8010000" cy="446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Arial"/>
              <a:buNone/>
            </a:pPr>
            <a:r>
              <a:rPr b="0" i="0" lang="en" sz="19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SBRT to lung lesion</a:t>
            </a:r>
            <a:endParaRPr b="0" i="0" sz="19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9086" y="738025"/>
            <a:ext cx="2362164" cy="17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6652" y="840775"/>
            <a:ext cx="545416" cy="152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8238" y="2514063"/>
            <a:ext cx="4927325" cy="215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 txBox="1"/>
          <p:nvPr/>
        </p:nvSpPr>
        <p:spPr>
          <a:xfrm>
            <a:off x="308250" y="4747050"/>
            <a:ext cx="2196600" cy="312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b="0" i="0" lang="en" sz="135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CT pre SBRT</a:t>
            </a:r>
            <a:endParaRPr b="0" i="0" sz="135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2886625" y="4747050"/>
            <a:ext cx="2196600" cy="312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b="0" i="0" lang="en" sz="135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CT post SBRT</a:t>
            </a:r>
            <a:endParaRPr b="0" i="0" sz="135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34750" y="2548792"/>
            <a:ext cx="2695850" cy="208162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5"/>
          <p:cNvSpPr txBox="1"/>
          <p:nvPr/>
        </p:nvSpPr>
        <p:spPr>
          <a:xfrm>
            <a:off x="5708175" y="4675625"/>
            <a:ext cx="1991700" cy="384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CT 4 months post SBRT</a:t>
            </a:r>
            <a:endParaRPr sz="13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/>
          <p:nvPr/>
        </p:nvSpPr>
        <p:spPr>
          <a:xfrm>
            <a:off x="311700" y="227400"/>
            <a:ext cx="3678300" cy="490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0"/>
              <a:buFont typeface="Arial"/>
              <a:buNone/>
            </a:pPr>
            <a:r>
              <a:rPr b="0" i="0" lang="en" sz="20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Adjuvant pembrolizumab</a:t>
            </a:r>
            <a:endParaRPr b="0" i="0" sz="20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6"/>
          <p:cNvSpPr txBox="1"/>
          <p:nvPr/>
        </p:nvSpPr>
        <p:spPr>
          <a:xfrm>
            <a:off x="311700" y="862325"/>
            <a:ext cx="3678300" cy="4107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/>
              <a:t>After discussion, h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was started on adjuvant pembrolizumab in July 2022.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/>
              <a:t>Remains well, in complete remission.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CT </a:t>
            </a:r>
            <a:r>
              <a:rPr lang="en" sz="1600"/>
              <a:t>January 2023: Complete response</a:t>
            </a:r>
            <a:endParaRPr sz="160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/>
              <a:t>What is your opinion?</a:t>
            </a:r>
            <a:endParaRPr sz="160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3200" y="2363125"/>
            <a:ext cx="4849200" cy="2607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eef5fd705e_0_27"/>
          <p:cNvSpPr txBox="1"/>
          <p:nvPr/>
        </p:nvSpPr>
        <p:spPr>
          <a:xfrm>
            <a:off x="1666900" y="319625"/>
            <a:ext cx="6509100" cy="431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Timeline summary August 2020 - January 2023 </a:t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165" name="Google Shape;165;g1eef5fd705e_0_27"/>
          <p:cNvCxnSpPr/>
          <p:nvPr/>
        </p:nvCxnSpPr>
        <p:spPr>
          <a:xfrm>
            <a:off x="605725" y="2055575"/>
            <a:ext cx="8059200" cy="102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" name="Google Shape;166;g1eef5fd705e_0_27"/>
          <p:cNvSpPr/>
          <p:nvPr/>
        </p:nvSpPr>
        <p:spPr>
          <a:xfrm>
            <a:off x="523600" y="2343025"/>
            <a:ext cx="441600" cy="698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1eef5fd705e_0_27"/>
          <p:cNvSpPr txBox="1"/>
          <p:nvPr/>
        </p:nvSpPr>
        <p:spPr>
          <a:xfrm>
            <a:off x="35950" y="3123275"/>
            <a:ext cx="1416900" cy="7389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Initial diagnosis</a:t>
            </a:r>
            <a:br>
              <a:rPr lang="en" sz="1200"/>
            </a:br>
            <a:r>
              <a:rPr lang="en" sz="1200"/>
              <a:t>Locally advanced</a:t>
            </a:r>
            <a:br>
              <a:rPr lang="en" sz="1200"/>
            </a:br>
            <a:r>
              <a:rPr lang="en" sz="1200"/>
              <a:t>August 2020</a:t>
            </a:r>
            <a:endParaRPr sz="1200"/>
          </a:p>
        </p:txBody>
      </p:sp>
      <p:sp>
        <p:nvSpPr>
          <p:cNvPr id="168" name="Google Shape;168;g1eef5fd705e_0_27"/>
          <p:cNvSpPr txBox="1"/>
          <p:nvPr/>
        </p:nvSpPr>
        <p:spPr>
          <a:xfrm>
            <a:off x="184800" y="1562800"/>
            <a:ext cx="985500" cy="3849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August 20</a:t>
            </a:r>
            <a:endParaRPr sz="1300"/>
          </a:p>
        </p:txBody>
      </p:sp>
      <p:sp>
        <p:nvSpPr>
          <p:cNvPr id="169" name="Google Shape;169;g1eef5fd705e_0_27"/>
          <p:cNvSpPr/>
          <p:nvPr/>
        </p:nvSpPr>
        <p:spPr>
          <a:xfrm>
            <a:off x="1653025" y="2343025"/>
            <a:ext cx="441600" cy="15192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1eef5fd705e_0_27"/>
          <p:cNvSpPr txBox="1"/>
          <p:nvPr/>
        </p:nvSpPr>
        <p:spPr>
          <a:xfrm>
            <a:off x="1309100" y="3944300"/>
            <a:ext cx="1232100" cy="554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Pancreatic metastasis</a:t>
            </a:r>
            <a:endParaRPr sz="1200"/>
          </a:p>
        </p:txBody>
      </p:sp>
      <p:sp>
        <p:nvSpPr>
          <p:cNvPr id="171" name="Google Shape;171;g1eef5fd705e_0_27"/>
          <p:cNvSpPr txBox="1"/>
          <p:nvPr/>
        </p:nvSpPr>
        <p:spPr>
          <a:xfrm>
            <a:off x="1298900" y="1555150"/>
            <a:ext cx="1252500" cy="4002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21</a:t>
            </a:r>
            <a:endParaRPr/>
          </a:p>
        </p:txBody>
      </p:sp>
      <p:sp>
        <p:nvSpPr>
          <p:cNvPr id="172" name="Google Shape;172;g1eef5fd705e_0_27"/>
          <p:cNvSpPr/>
          <p:nvPr/>
        </p:nvSpPr>
        <p:spPr>
          <a:xfrm>
            <a:off x="2727700" y="2343025"/>
            <a:ext cx="441600" cy="698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73" name="Google Shape;173;g1eef5fd705e_0_27"/>
          <p:cNvSpPr txBox="1"/>
          <p:nvPr/>
        </p:nvSpPr>
        <p:spPr>
          <a:xfrm>
            <a:off x="2450500" y="3164350"/>
            <a:ext cx="1252500" cy="585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8761D"/>
                </a:solidFill>
              </a:rPr>
              <a:t>Cabozantinib + nivolumab</a:t>
            </a:r>
            <a:endParaRPr b="1" sz="1300">
              <a:solidFill>
                <a:srgbClr val="38761D"/>
              </a:solidFill>
            </a:endParaRPr>
          </a:p>
        </p:txBody>
      </p:sp>
      <p:sp>
        <p:nvSpPr>
          <p:cNvPr id="174" name="Google Shape;174;g1eef5fd705e_0_27"/>
          <p:cNvSpPr txBox="1"/>
          <p:nvPr/>
        </p:nvSpPr>
        <p:spPr>
          <a:xfrm>
            <a:off x="2541188" y="1555150"/>
            <a:ext cx="1252500" cy="4002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21</a:t>
            </a:r>
            <a:endParaRPr/>
          </a:p>
        </p:txBody>
      </p:sp>
      <p:sp>
        <p:nvSpPr>
          <p:cNvPr id="175" name="Google Shape;175;g1eef5fd705e_0_27"/>
          <p:cNvSpPr/>
          <p:nvPr/>
        </p:nvSpPr>
        <p:spPr>
          <a:xfrm>
            <a:off x="5717175" y="2313125"/>
            <a:ext cx="441600" cy="1815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eef5fd705e_0_27"/>
          <p:cNvSpPr/>
          <p:nvPr/>
        </p:nvSpPr>
        <p:spPr>
          <a:xfrm>
            <a:off x="4700650" y="2343025"/>
            <a:ext cx="441600" cy="698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1eef5fd705e_0_27"/>
          <p:cNvSpPr/>
          <p:nvPr/>
        </p:nvSpPr>
        <p:spPr>
          <a:xfrm>
            <a:off x="3874575" y="2366050"/>
            <a:ext cx="441600" cy="17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1eef5fd705e_0_27"/>
          <p:cNvSpPr txBox="1"/>
          <p:nvPr/>
        </p:nvSpPr>
        <p:spPr>
          <a:xfrm>
            <a:off x="3660363" y="4129100"/>
            <a:ext cx="112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80000"/>
                </a:solidFill>
              </a:rPr>
              <a:t>Surgery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179" name="Google Shape;179;g1eef5fd705e_0_27"/>
          <p:cNvSpPr txBox="1"/>
          <p:nvPr/>
        </p:nvSpPr>
        <p:spPr>
          <a:xfrm>
            <a:off x="3660375" y="1555150"/>
            <a:ext cx="1252500" cy="4002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 22</a:t>
            </a:r>
            <a:endParaRPr/>
          </a:p>
        </p:txBody>
      </p:sp>
      <p:sp>
        <p:nvSpPr>
          <p:cNvPr id="180" name="Google Shape;180;g1eef5fd705e_0_27"/>
          <p:cNvSpPr txBox="1"/>
          <p:nvPr/>
        </p:nvSpPr>
        <p:spPr>
          <a:xfrm>
            <a:off x="4519350" y="1555150"/>
            <a:ext cx="1201200" cy="4002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22</a:t>
            </a:r>
            <a:endParaRPr/>
          </a:p>
        </p:txBody>
      </p:sp>
      <p:sp>
        <p:nvSpPr>
          <p:cNvPr id="181" name="Google Shape;181;g1eef5fd705e_0_27"/>
          <p:cNvSpPr txBox="1"/>
          <p:nvPr/>
        </p:nvSpPr>
        <p:spPr>
          <a:xfrm>
            <a:off x="4392675" y="3123275"/>
            <a:ext cx="1324500" cy="36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Lung metastasis</a:t>
            </a:r>
            <a:endParaRPr sz="1200"/>
          </a:p>
        </p:txBody>
      </p:sp>
      <p:sp>
        <p:nvSpPr>
          <p:cNvPr id="182" name="Google Shape;182;g1eef5fd705e_0_27"/>
          <p:cNvSpPr txBox="1"/>
          <p:nvPr/>
        </p:nvSpPr>
        <p:spPr>
          <a:xfrm>
            <a:off x="5465650" y="1562800"/>
            <a:ext cx="1047300" cy="3849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June 22</a:t>
            </a:r>
            <a:endParaRPr sz="1300"/>
          </a:p>
        </p:txBody>
      </p:sp>
      <p:sp>
        <p:nvSpPr>
          <p:cNvPr id="183" name="Google Shape;183;g1eef5fd705e_0_27"/>
          <p:cNvSpPr txBox="1"/>
          <p:nvPr/>
        </p:nvSpPr>
        <p:spPr>
          <a:xfrm>
            <a:off x="5599150" y="4195925"/>
            <a:ext cx="91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FF"/>
                </a:solidFill>
              </a:rPr>
              <a:t>SBRT lung</a:t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184" name="Google Shape;184;g1eef5fd705e_0_27"/>
          <p:cNvSpPr/>
          <p:nvPr/>
        </p:nvSpPr>
        <p:spPr>
          <a:xfrm>
            <a:off x="8142675" y="2343025"/>
            <a:ext cx="441600" cy="17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eef5fd705e_0_27"/>
          <p:cNvSpPr/>
          <p:nvPr/>
        </p:nvSpPr>
        <p:spPr>
          <a:xfrm>
            <a:off x="6579700" y="2343025"/>
            <a:ext cx="441600" cy="698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eef5fd705e_0_27"/>
          <p:cNvSpPr txBox="1"/>
          <p:nvPr/>
        </p:nvSpPr>
        <p:spPr>
          <a:xfrm>
            <a:off x="6446200" y="1555150"/>
            <a:ext cx="98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July 22</a:t>
            </a:r>
            <a:endParaRPr/>
          </a:p>
        </p:txBody>
      </p:sp>
      <p:sp>
        <p:nvSpPr>
          <p:cNvPr id="187" name="Google Shape;187;g1eef5fd705e_0_27"/>
          <p:cNvSpPr txBox="1"/>
          <p:nvPr/>
        </p:nvSpPr>
        <p:spPr>
          <a:xfrm>
            <a:off x="6365200" y="3205425"/>
            <a:ext cx="170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Pembrolizumab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88" name="Google Shape;188;g1eef5fd705e_0_27"/>
          <p:cNvSpPr txBox="1"/>
          <p:nvPr/>
        </p:nvSpPr>
        <p:spPr>
          <a:xfrm>
            <a:off x="7884650" y="1555150"/>
            <a:ext cx="104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 23</a:t>
            </a:r>
            <a:endParaRPr/>
          </a:p>
        </p:txBody>
      </p:sp>
      <p:sp>
        <p:nvSpPr>
          <p:cNvPr id="189" name="Google Shape;189;g1eef5fd705e_0_27"/>
          <p:cNvSpPr txBox="1"/>
          <p:nvPr/>
        </p:nvSpPr>
        <p:spPr>
          <a:xfrm>
            <a:off x="7473975" y="4129100"/>
            <a:ext cx="225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Complete remission</a:t>
            </a:r>
            <a:endParaRPr sz="1300"/>
          </a:p>
        </p:txBody>
      </p:sp>
      <p:sp>
        <p:nvSpPr>
          <p:cNvPr id="190" name="Google Shape;190;g1eef5fd705e_0_27"/>
          <p:cNvSpPr txBox="1"/>
          <p:nvPr/>
        </p:nvSpPr>
        <p:spPr>
          <a:xfrm>
            <a:off x="123200" y="904625"/>
            <a:ext cx="1930200" cy="585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55 yo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IMDC intermediate risk</a:t>
            </a:r>
            <a:endParaRPr sz="1300"/>
          </a:p>
        </p:txBody>
      </p:sp>
      <p:sp>
        <p:nvSpPr>
          <p:cNvPr id="191" name="Google Shape;191;g1eef5fd705e_0_27"/>
          <p:cNvSpPr txBox="1"/>
          <p:nvPr/>
        </p:nvSpPr>
        <p:spPr>
          <a:xfrm>
            <a:off x="7213800" y="4536975"/>
            <a:ext cx="1930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OS: 2.5 years from initial diagnosis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eef5fd705e_0_59"/>
          <p:cNvSpPr txBox="1"/>
          <p:nvPr/>
        </p:nvSpPr>
        <p:spPr>
          <a:xfrm>
            <a:off x="1519425" y="320550"/>
            <a:ext cx="5625900" cy="492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Interesting discussion points</a:t>
            </a:r>
            <a:endParaRPr sz="2000"/>
          </a:p>
        </p:txBody>
      </p:sp>
      <p:pic>
        <p:nvPicPr>
          <p:cNvPr id="197" name="Google Shape;197;g1eef5fd705e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9000" y="3521900"/>
            <a:ext cx="302895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1eef5fd705e_0_59"/>
          <p:cNvSpPr txBox="1"/>
          <p:nvPr/>
        </p:nvSpPr>
        <p:spPr>
          <a:xfrm>
            <a:off x="1591300" y="1131600"/>
            <a:ext cx="5625900" cy="2277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Systemic treatment in locally advanced RCC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Alternative cabozantinib dosing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Therapy-related side effects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Role of surgery to primary and </a:t>
            </a:r>
            <a:r>
              <a:rPr lang="en" sz="1600"/>
              <a:t>metastasectomy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Adjuvant therapy post </a:t>
            </a:r>
            <a:r>
              <a:rPr lang="en" sz="1600"/>
              <a:t>metastasectomy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Local therapy to solitary metastasis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/>
        </p:nvSpPr>
        <p:spPr>
          <a:xfrm>
            <a:off x="138150" y="113700"/>
            <a:ext cx="8839200" cy="462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None/>
            </a:pPr>
            <a:r>
              <a:rPr b="0" i="0" lang="en" sz="2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Clinical history</a:t>
            </a:r>
            <a:endParaRPr b="0" i="0" sz="22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138150" y="656775"/>
            <a:ext cx="3411300" cy="402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 / Male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Software engineer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Comorbidities: Diabetes mellitus (diet-controlled)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Family history: Father had a head &amp; neck malignancy (unsure)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Painless hematuria July 2020.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examination: Fit man, ballotable mass right abdomen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CT thorax, abdomen, pelvis Aug 2020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*Discuss images*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*Next step*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7150" y="656775"/>
            <a:ext cx="2289274" cy="402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7425" y="656775"/>
            <a:ext cx="2548575" cy="179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97425" y="2722800"/>
            <a:ext cx="2548575" cy="189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ef0783acad_0_0"/>
          <p:cNvSpPr txBox="1"/>
          <p:nvPr>
            <p:ph idx="1" type="body"/>
          </p:nvPr>
        </p:nvSpPr>
        <p:spPr>
          <a:xfrm>
            <a:off x="185350" y="649350"/>
            <a:ext cx="4970100" cy="10296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"/>
              <a:buFont typeface="Arial"/>
              <a:buNone/>
            </a:pPr>
            <a:r>
              <a:rPr lang="en" sz="1385">
                <a:solidFill>
                  <a:schemeClr val="dk1"/>
                </a:solidFill>
              </a:rPr>
              <a:t>CT guided biopsy 14/08/2020</a:t>
            </a:r>
            <a:endParaRPr sz="138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385">
                <a:solidFill>
                  <a:schemeClr val="dk1"/>
                </a:solidFill>
              </a:rPr>
              <a:t>- Histology: Clear cell renal cell carcinoma</a:t>
            </a:r>
            <a:endParaRPr sz="138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38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38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"/>
              <a:buFont typeface="Arial"/>
              <a:buNone/>
            </a:pPr>
            <a:r>
              <a:rPr lang="en" sz="1385">
                <a:solidFill>
                  <a:schemeClr val="dk1"/>
                </a:solidFill>
              </a:rPr>
              <a:t>Your next step of management?</a:t>
            </a:r>
            <a:endParaRPr sz="138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"/>
              <a:buFont typeface="Arial"/>
              <a:buNone/>
            </a:pPr>
            <a:r>
              <a:t/>
            </a:r>
            <a:endParaRPr sz="1385">
              <a:solidFill>
                <a:schemeClr val="dk1"/>
              </a:solidFill>
            </a:endParaRPr>
          </a:p>
        </p:txBody>
      </p:sp>
      <p:sp>
        <p:nvSpPr>
          <p:cNvPr id="72" name="Google Shape;72;g1ef0783acad_0_0"/>
          <p:cNvSpPr txBox="1"/>
          <p:nvPr/>
        </p:nvSpPr>
        <p:spPr>
          <a:xfrm>
            <a:off x="138150" y="113700"/>
            <a:ext cx="8430900" cy="462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None/>
            </a:pPr>
            <a:r>
              <a:rPr lang="en" sz="2220"/>
              <a:t>Biopsy</a:t>
            </a:r>
            <a:endParaRPr b="0" i="0" sz="22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g1ef0783aca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925" y="691523"/>
            <a:ext cx="3204150" cy="329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g1ef0783acad_0_0"/>
          <p:cNvCxnSpPr/>
          <p:nvPr/>
        </p:nvCxnSpPr>
        <p:spPr>
          <a:xfrm flipH="1" rot="10800000">
            <a:off x="2527925" y="1552300"/>
            <a:ext cx="3932700" cy="576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" name="Google Shape;75;g1ef0783acad_0_0"/>
          <p:cNvCxnSpPr/>
          <p:nvPr/>
        </p:nvCxnSpPr>
        <p:spPr>
          <a:xfrm flipH="1" rot="10800000">
            <a:off x="5272675" y="1679175"/>
            <a:ext cx="1257000" cy="3240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6" name="Google Shape;76;g1ef0783aca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6575" y="2117700"/>
            <a:ext cx="2769331" cy="27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f0783acad_0_7"/>
          <p:cNvSpPr txBox="1"/>
          <p:nvPr>
            <p:ph type="title"/>
          </p:nvPr>
        </p:nvSpPr>
        <p:spPr>
          <a:xfrm>
            <a:off x="209125" y="184700"/>
            <a:ext cx="8520600" cy="572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Unresectable localized disease</a:t>
            </a:r>
            <a:endParaRPr sz="2320"/>
          </a:p>
        </p:txBody>
      </p:sp>
      <p:sp>
        <p:nvSpPr>
          <p:cNvPr id="82" name="Google Shape;82;g1ef0783acad_0_7"/>
          <p:cNvSpPr txBox="1"/>
          <p:nvPr>
            <p:ph idx="1" type="body"/>
          </p:nvPr>
        </p:nvSpPr>
        <p:spPr>
          <a:xfrm>
            <a:off x="209125" y="923700"/>
            <a:ext cx="4468800" cy="38805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Tumour board meeting Aug 2020: </a:t>
            </a:r>
            <a:br>
              <a:rPr lang="en" sz="1600">
                <a:solidFill>
                  <a:schemeClr val="dk1"/>
                </a:solidFill>
              </a:rPr>
            </a:br>
            <a:r>
              <a:rPr lang="en" sz="1600">
                <a:solidFill>
                  <a:schemeClr val="dk1"/>
                </a:solidFill>
              </a:rPr>
              <a:t>- Locally advanced disease with extensive tumour thrombosis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- Not resectable</a:t>
            </a:r>
            <a:br>
              <a:rPr lang="en" sz="1600">
                <a:solidFill>
                  <a:schemeClr val="dk1"/>
                </a:solidFill>
              </a:rPr>
            </a:br>
            <a:r>
              <a:rPr lang="en" sz="1600">
                <a:solidFill>
                  <a:schemeClr val="dk1"/>
                </a:solidFill>
              </a:rPr>
              <a:t>- For systemic therapy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(IMDC Intermediate risk)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Hb		: 11.3 g/L ✅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Neutrophil	: 4.9%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Platelet	: 389 x 10^9/L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Calcium	: 2.3 mmol/L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ECOG	: 0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&lt;1 year from diagnosis to start of systemic treatment: ✅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In your practice, what systemic therapy would you offer?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83" name="Google Shape;83;g1ef0783acad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0250" y="863550"/>
            <a:ext cx="319857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/>
          <p:nvPr>
            <p:ph type="title"/>
          </p:nvPr>
        </p:nvSpPr>
        <p:spPr>
          <a:xfrm>
            <a:off x="147375" y="141025"/>
            <a:ext cx="5059200" cy="435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72839"/>
              <a:buFont typeface="Arial"/>
              <a:buNone/>
            </a:pPr>
            <a:r>
              <a:rPr lang="en" sz="1800"/>
              <a:t>Oligometastatic disease</a:t>
            </a:r>
            <a:endParaRPr/>
          </a:p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47375" y="782425"/>
            <a:ext cx="5059200" cy="4219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</a:rPr>
              <a:t>He was offered systemic treatment but did not start due to financial reasons.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</a:rPr>
              <a:t>He was monitored while awaiting for a clinical trial.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Follow up, clinically well.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CT 26th October 2020: Stable disease.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CT 25th January 2021: Stable disease.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</a:rPr>
              <a:t>March 2021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Gross hematuria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CT angiography March 2021:</a:t>
            </a:r>
            <a:br>
              <a:rPr lang="en" sz="1600">
                <a:solidFill>
                  <a:schemeClr val="dk1"/>
                </a:solidFill>
              </a:rPr>
            </a:br>
            <a:r>
              <a:rPr lang="en" sz="1600">
                <a:solidFill>
                  <a:schemeClr val="dk1"/>
                </a:solidFill>
              </a:rPr>
              <a:t>- Stable renal mass</a:t>
            </a:r>
            <a:br>
              <a:rPr lang="en" sz="1600">
                <a:solidFill>
                  <a:schemeClr val="dk1"/>
                </a:solidFill>
              </a:rPr>
            </a:br>
            <a:r>
              <a:rPr lang="en" sz="1600">
                <a:solidFill>
                  <a:schemeClr val="dk1"/>
                </a:solidFill>
              </a:rPr>
              <a:t>- No active arterial bleeding</a:t>
            </a:r>
            <a:br>
              <a:rPr lang="en" sz="1600">
                <a:solidFill>
                  <a:schemeClr val="dk1"/>
                </a:solidFill>
              </a:rPr>
            </a:br>
            <a:r>
              <a:rPr lang="en" sz="1600">
                <a:solidFill>
                  <a:schemeClr val="dk1"/>
                </a:solidFill>
              </a:rPr>
              <a:t>- New pancreatic tail lesion metastasis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90" name="Google Shape;90;p4"/>
          <p:cNvSpPr txBox="1"/>
          <p:nvPr/>
        </p:nvSpPr>
        <p:spPr>
          <a:xfrm>
            <a:off x="5365800" y="135775"/>
            <a:ext cx="3623100" cy="446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CT angiography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5800" y="782425"/>
            <a:ext cx="3623101" cy="24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4"/>
          <p:cNvSpPr/>
          <p:nvPr/>
        </p:nvSpPr>
        <p:spPr>
          <a:xfrm rot="10800000">
            <a:off x="8039524" y="2024237"/>
            <a:ext cx="220800" cy="157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>
            <p:ph idx="1" type="body"/>
          </p:nvPr>
        </p:nvSpPr>
        <p:spPr>
          <a:xfrm>
            <a:off x="147375" y="807375"/>
            <a:ext cx="8578500" cy="4017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700">
                <a:solidFill>
                  <a:schemeClr val="dk1"/>
                </a:solidFill>
              </a:rPr>
              <a:t>55 years old</a:t>
            </a:r>
            <a:br>
              <a:rPr lang="en" sz="1700">
                <a:solidFill>
                  <a:schemeClr val="dk1"/>
                </a:solidFill>
              </a:rPr>
            </a:br>
            <a:r>
              <a:rPr lang="en" sz="1700">
                <a:solidFill>
                  <a:schemeClr val="dk1"/>
                </a:solidFill>
              </a:rPr>
              <a:t>Locally advanced right RCC</a:t>
            </a:r>
            <a:br>
              <a:rPr lang="en" sz="1700">
                <a:solidFill>
                  <a:schemeClr val="dk1"/>
                </a:solidFill>
              </a:rPr>
            </a:br>
            <a:r>
              <a:rPr lang="en" sz="1700">
                <a:solidFill>
                  <a:schemeClr val="dk1"/>
                </a:solidFill>
              </a:rPr>
              <a:t>Oligometastases</a:t>
            </a:r>
            <a:r>
              <a:rPr lang="en" sz="1700">
                <a:solidFill>
                  <a:schemeClr val="dk1"/>
                </a:solidFill>
              </a:rPr>
              <a:t> - pancreas</a:t>
            </a:r>
            <a:br>
              <a:rPr lang="en" sz="1700">
                <a:solidFill>
                  <a:schemeClr val="dk1"/>
                </a:solidFill>
              </a:rPr>
            </a:br>
            <a:r>
              <a:rPr lang="en" sz="1700">
                <a:solidFill>
                  <a:schemeClr val="dk1"/>
                </a:solidFill>
              </a:rPr>
              <a:t>IMDC intermediate risk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700">
                <a:solidFill>
                  <a:schemeClr val="dk1"/>
                </a:solidFill>
              </a:rPr>
              <a:t>May 2021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Started on nivolumab and cabozantinib.</a:t>
            </a:r>
            <a:br>
              <a:rPr lang="en" sz="1700">
                <a:solidFill>
                  <a:schemeClr val="dk1"/>
                </a:solidFill>
              </a:rPr>
            </a:br>
            <a:r>
              <a:rPr lang="en" sz="1700">
                <a:solidFill>
                  <a:schemeClr val="dk1"/>
                </a:solidFill>
              </a:rPr>
              <a:t>- IV nivolumab 240mg -2 weekly</a:t>
            </a:r>
            <a:br>
              <a:rPr lang="en" sz="1700">
                <a:solidFill>
                  <a:schemeClr val="dk1"/>
                </a:solidFill>
              </a:rPr>
            </a:br>
            <a:r>
              <a:rPr lang="en" sz="1700">
                <a:solidFill>
                  <a:schemeClr val="dk1"/>
                </a:solidFill>
              </a:rPr>
              <a:t>- Oral cabozantinib 60mg -alternate days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Note: Recommended cabozantinib dose: 40mg OD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700"/>
          </a:p>
        </p:txBody>
      </p:sp>
      <p:sp>
        <p:nvSpPr>
          <p:cNvPr id="98" name="Google Shape;98;p5"/>
          <p:cNvSpPr txBox="1"/>
          <p:nvPr>
            <p:ph type="title"/>
          </p:nvPr>
        </p:nvSpPr>
        <p:spPr>
          <a:xfrm>
            <a:off x="147375" y="141025"/>
            <a:ext cx="8578500" cy="435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72839"/>
              <a:buNone/>
            </a:pPr>
            <a:r>
              <a:rPr lang="en" sz="1800"/>
              <a:t>So far..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/>
          <p:nvPr>
            <p:ph idx="1" type="body"/>
          </p:nvPr>
        </p:nvSpPr>
        <p:spPr>
          <a:xfrm>
            <a:off x="209150" y="856375"/>
            <a:ext cx="4362900" cy="3712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</a:rPr>
              <a:t>Cabozantinib + nivolumab </a:t>
            </a:r>
            <a:br>
              <a:rPr lang="en" sz="1600">
                <a:solidFill>
                  <a:schemeClr val="dk1"/>
                </a:solidFill>
              </a:rPr>
            </a:br>
            <a:r>
              <a:rPr lang="en" sz="1600">
                <a:solidFill>
                  <a:schemeClr val="dk1"/>
                </a:solidFill>
              </a:rPr>
              <a:t>May 2021 -&gt; Dec 2021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</a:rPr>
              <a:t>Side effects:</a:t>
            </a:r>
            <a:br>
              <a:rPr lang="en" sz="1600">
                <a:solidFill>
                  <a:schemeClr val="dk1"/>
                </a:solidFill>
              </a:rPr>
            </a:br>
            <a:r>
              <a:rPr lang="en" sz="1600">
                <a:solidFill>
                  <a:schemeClr val="dk1"/>
                </a:solidFill>
              </a:rPr>
              <a:t>G2 hypertension</a:t>
            </a:r>
            <a:br>
              <a:rPr lang="en" sz="1600">
                <a:solidFill>
                  <a:schemeClr val="dk1"/>
                </a:solidFill>
              </a:rPr>
            </a:br>
            <a:r>
              <a:rPr lang="en" sz="1600">
                <a:solidFill>
                  <a:schemeClr val="dk1"/>
                </a:solidFill>
              </a:rPr>
              <a:t>G1 oral ulcers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</a:rPr>
              <a:t>G1 liver transaminitis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</a:rPr>
              <a:t>G1 palmar-plantar erythrodysesthesia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</a:rPr>
              <a:t>Intervention</a:t>
            </a:r>
            <a:br>
              <a:rPr lang="en" sz="1600">
                <a:solidFill>
                  <a:schemeClr val="dk1"/>
                </a:solidFill>
              </a:rPr>
            </a:br>
            <a:r>
              <a:rPr lang="en" sz="1600">
                <a:solidFill>
                  <a:schemeClr val="dk1"/>
                </a:solidFill>
              </a:rPr>
              <a:t>Treatment break 1 week</a:t>
            </a:r>
            <a:br>
              <a:rPr lang="en" sz="1600">
                <a:solidFill>
                  <a:schemeClr val="dk1"/>
                </a:solidFill>
              </a:rPr>
            </a:br>
            <a:r>
              <a:rPr lang="en" sz="1600">
                <a:solidFill>
                  <a:schemeClr val="dk1"/>
                </a:solidFill>
              </a:rPr>
              <a:t>Anti hypertensive medication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04" name="Google Shape;104;p7"/>
          <p:cNvSpPr txBox="1"/>
          <p:nvPr/>
        </p:nvSpPr>
        <p:spPr>
          <a:xfrm>
            <a:off x="209150" y="121600"/>
            <a:ext cx="4362900" cy="562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Tolerability towards treatment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7"/>
          <p:cNvSpPr txBox="1"/>
          <p:nvPr/>
        </p:nvSpPr>
        <p:spPr>
          <a:xfrm>
            <a:off x="4727275" y="121600"/>
            <a:ext cx="4131600" cy="562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Liver transaminases trend chart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6" name="Google Shape;106;p7"/>
          <p:cNvGraphicFramePr/>
          <p:nvPr/>
        </p:nvGraphicFramePr>
        <p:xfrm>
          <a:off x="4727200" y="85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{677E33A9-8A8F-4701-BCC4-1EE3401F5056}</a:tableStyleId>
              </a:tblPr>
              <a:tblGrid>
                <a:gridCol w="827750"/>
                <a:gridCol w="568525"/>
                <a:gridCol w="641075"/>
                <a:gridCol w="698125"/>
                <a:gridCol w="698125"/>
                <a:gridCol w="698125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LFT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May 2021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June 2021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July 2021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August 2021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Sept 2021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ALP </a:t>
                      </a:r>
                      <a:br>
                        <a:rPr lang="en" sz="1000" u="none" cap="none" strike="noStrike"/>
                      </a:br>
                      <a:r>
                        <a:rPr lang="en" sz="1000" u="none" cap="none" strike="noStrike"/>
                        <a:t>(45-129 U/L)</a:t>
                      </a:r>
                      <a:br>
                        <a:rPr lang="en" sz="1000" u="none" cap="none" strike="noStrike"/>
                      </a:b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76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175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216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132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97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ALT </a:t>
                      </a:r>
                      <a:endParaRPr sz="1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/>
                        <a:t>(10-49 </a:t>
                      </a:r>
                      <a:r>
                        <a:rPr lang="en" sz="1000" u="none" cap="none" strike="noStrike">
                          <a:solidFill>
                            <a:srgbClr val="000000"/>
                          </a:solidFill>
                        </a:rPr>
                        <a:t>U/L)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21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64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83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61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49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AST </a:t>
                      </a:r>
                      <a:endParaRPr sz="1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/>
                        <a:t>(&lt;34 </a:t>
                      </a:r>
                      <a:r>
                        <a:rPr lang="en" sz="1000" u="none" cap="none" strike="noStrike">
                          <a:solidFill>
                            <a:srgbClr val="000000"/>
                          </a:solidFill>
                        </a:rPr>
                        <a:t>U/L)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19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41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46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38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34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GGT </a:t>
                      </a:r>
                      <a:r>
                        <a:rPr lang="en" sz="1000" u="none" cap="none" strike="noStrike">
                          <a:solidFill>
                            <a:srgbClr val="000000"/>
                          </a:solidFill>
                        </a:rPr>
                        <a:t>(&lt;73U/L)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53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215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331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177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95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/>
          <p:nvPr>
            <p:ph idx="1" type="body"/>
          </p:nvPr>
        </p:nvSpPr>
        <p:spPr>
          <a:xfrm>
            <a:off x="311700" y="872800"/>
            <a:ext cx="4478400" cy="3968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4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400" u="sng">
                <a:solidFill>
                  <a:schemeClr val="dk1"/>
                </a:solidFill>
              </a:rPr>
              <a:t>Clinical response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- Smaller renal mass </a:t>
            </a:r>
            <a:r>
              <a:rPr lang="en" sz="1400">
                <a:solidFill>
                  <a:schemeClr val="dk1"/>
                </a:solidFill>
              </a:rPr>
              <a:t>within</a:t>
            </a:r>
            <a:r>
              <a:rPr lang="en" sz="1400">
                <a:solidFill>
                  <a:schemeClr val="dk1"/>
                </a:solidFill>
              </a:rPr>
              <a:t> 2 weeks of treatment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- Continued response until impalpable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- No hematuria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400" u="sng">
                <a:solidFill>
                  <a:schemeClr val="dk1"/>
                </a:solidFill>
              </a:rPr>
              <a:t>Radiological response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CT August 2021: 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- Smaller right renal mass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- Smaller pancreatic tail lesion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So far, he had 4 months of nivolumab + cabozantinib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What do we do at this point?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Continue systemic treatment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Cytoreductive nephrectomy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Cytoreductive nephrectomy + </a:t>
            </a:r>
            <a:r>
              <a:rPr lang="en" sz="1400">
                <a:solidFill>
                  <a:schemeClr val="dk1"/>
                </a:solidFill>
              </a:rPr>
              <a:t>metastasectomy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12" name="Google Shape;112;p9"/>
          <p:cNvSpPr txBox="1"/>
          <p:nvPr/>
        </p:nvSpPr>
        <p:spPr>
          <a:xfrm>
            <a:off x="311700" y="263600"/>
            <a:ext cx="4478400" cy="446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 to treatment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9"/>
          <p:cNvSpPr txBox="1"/>
          <p:nvPr/>
        </p:nvSpPr>
        <p:spPr>
          <a:xfrm>
            <a:off x="4880450" y="263600"/>
            <a:ext cx="2072700" cy="446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CT </a:t>
            </a:r>
            <a:r>
              <a:rPr lang="en" sz="1800"/>
              <a:t>March 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9"/>
          <p:cNvSpPr txBox="1"/>
          <p:nvPr/>
        </p:nvSpPr>
        <p:spPr>
          <a:xfrm>
            <a:off x="7029350" y="263600"/>
            <a:ext cx="2029500" cy="446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CT Aug 2021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950" y="934125"/>
            <a:ext cx="4161900" cy="17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6950" y="2901075"/>
            <a:ext cx="4161901" cy="177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f0783acad_0_15"/>
          <p:cNvSpPr txBox="1"/>
          <p:nvPr>
            <p:ph idx="1" type="body"/>
          </p:nvPr>
        </p:nvSpPr>
        <p:spPr>
          <a:xfrm>
            <a:off x="311700" y="851125"/>
            <a:ext cx="4156800" cy="40176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Cabozantinib + nivolumab since May 2021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Tumor board meeting August 2021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- Good tumor response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- Likely resectable now</a:t>
            </a:r>
            <a:br>
              <a:rPr lang="en" sz="1400">
                <a:solidFill>
                  <a:schemeClr val="dk1"/>
                </a:solidFill>
              </a:rPr>
            </a:b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He was planned for surgery, but due to the covid-19 pandemic, there were limited OT slots, his surgery scheduled for November 2021.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Continued nivolumab and cabozantinib until November 2021.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CT pre-operation 2nd November 2021: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- Marginally smaller right renal mass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- Stable pancreatic lesion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- No distant disease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January 2022: Right open nephrectomy, IVC thrombectomy and IVC repair, distal pancreatectomy.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22" name="Google Shape;122;g1ef0783acad_0_15"/>
          <p:cNvSpPr txBox="1"/>
          <p:nvPr/>
        </p:nvSpPr>
        <p:spPr>
          <a:xfrm>
            <a:off x="311700" y="248925"/>
            <a:ext cx="4156800" cy="446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Surgery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1ef0783acad_0_15"/>
          <p:cNvSpPr txBox="1"/>
          <p:nvPr/>
        </p:nvSpPr>
        <p:spPr>
          <a:xfrm>
            <a:off x="4527150" y="248925"/>
            <a:ext cx="4258200" cy="446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Histopathology report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1ef0783acad_0_15"/>
          <p:cNvSpPr txBox="1"/>
          <p:nvPr/>
        </p:nvSpPr>
        <p:spPr>
          <a:xfrm>
            <a:off x="4527150" y="851125"/>
            <a:ext cx="4258200" cy="1339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 renal clear cell RCC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Distal pancreas tumour 1 x 1 cm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ypT3NxM1 (pancreatic metastasis)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