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147471938" r:id="rId4"/>
    <p:sldId id="2147471939" r:id="rId5"/>
    <p:sldId id="2147471940" r:id="rId6"/>
    <p:sldId id="2147471960" r:id="rId7"/>
    <p:sldId id="2147471942" r:id="rId8"/>
    <p:sldId id="2147471943" r:id="rId9"/>
    <p:sldId id="2147472071" r:id="rId10"/>
    <p:sldId id="2147471944" r:id="rId11"/>
    <p:sldId id="2147471947" r:id="rId12"/>
    <p:sldId id="2147471948" r:id="rId13"/>
    <p:sldId id="2147471949" r:id="rId14"/>
    <p:sldId id="2147471941" r:id="rId15"/>
    <p:sldId id="2147471950" r:id="rId16"/>
    <p:sldId id="2147471951" r:id="rId17"/>
    <p:sldId id="2147471953" r:id="rId18"/>
    <p:sldId id="2147471952" r:id="rId19"/>
    <p:sldId id="2147471954" r:id="rId20"/>
    <p:sldId id="2147471955" r:id="rId21"/>
    <p:sldId id="2147471956" r:id="rId22"/>
    <p:sldId id="2147471958" r:id="rId23"/>
    <p:sldId id="2147471959" r:id="rId24"/>
    <p:sldId id="2147472057" r:id="rId25"/>
    <p:sldId id="2147472058" r:id="rId26"/>
    <p:sldId id="2147472059" r:id="rId27"/>
    <p:sldId id="2147472060" r:id="rId28"/>
    <p:sldId id="2147472061" r:id="rId29"/>
    <p:sldId id="2147471957" r:id="rId30"/>
    <p:sldId id="2147471961" r:id="rId31"/>
    <p:sldId id="2147471962" r:id="rId32"/>
    <p:sldId id="2147471963" r:id="rId33"/>
    <p:sldId id="2147471964" r:id="rId34"/>
    <p:sldId id="2147471965" r:id="rId35"/>
    <p:sldId id="2147472062" r:id="rId36"/>
    <p:sldId id="2147472063" r:id="rId37"/>
    <p:sldId id="2147472064" r:id="rId38"/>
    <p:sldId id="2147471966" r:id="rId39"/>
    <p:sldId id="2147471968" r:id="rId40"/>
    <p:sldId id="2147471967" r:id="rId41"/>
    <p:sldId id="2147471970" r:id="rId42"/>
    <p:sldId id="2147471969" r:id="rId43"/>
    <p:sldId id="280" r:id="rId44"/>
    <p:sldId id="2147471971" r:id="rId45"/>
    <p:sldId id="281" r:id="rId46"/>
    <p:sldId id="2147471972" r:id="rId47"/>
    <p:sldId id="2147472042" r:id="rId48"/>
    <p:sldId id="2147472044" r:id="rId49"/>
    <p:sldId id="2147471973" r:id="rId50"/>
    <p:sldId id="257" r:id="rId51"/>
    <p:sldId id="2147471974" r:id="rId52"/>
    <p:sldId id="2147471975" r:id="rId53"/>
    <p:sldId id="2147472053" r:id="rId54"/>
    <p:sldId id="2147472055" r:id="rId55"/>
    <p:sldId id="2147472056" r:id="rId56"/>
    <p:sldId id="2147471976" r:id="rId57"/>
    <p:sldId id="2147472014" r:id="rId58"/>
    <p:sldId id="2147472015" r:id="rId59"/>
    <p:sldId id="2147471977" r:id="rId60"/>
    <p:sldId id="2147471978" r:id="rId61"/>
    <p:sldId id="2147472043" r:id="rId62"/>
    <p:sldId id="2147471985" r:id="rId63"/>
    <p:sldId id="2147471987" r:id="rId64"/>
    <p:sldId id="2147471996" r:id="rId65"/>
    <p:sldId id="2147471988" r:id="rId66"/>
    <p:sldId id="2147472036" r:id="rId67"/>
    <p:sldId id="2147472037" r:id="rId68"/>
    <p:sldId id="2147472001" r:id="rId69"/>
    <p:sldId id="2147471989" r:id="rId70"/>
    <p:sldId id="2147471990" r:id="rId71"/>
    <p:sldId id="2147471991" r:id="rId72"/>
    <p:sldId id="2147471992" r:id="rId73"/>
    <p:sldId id="2147471993" r:id="rId74"/>
    <p:sldId id="2147471994" r:id="rId75"/>
    <p:sldId id="2147471995" r:id="rId76"/>
    <p:sldId id="2147471998" r:id="rId77"/>
    <p:sldId id="2147471999" r:id="rId78"/>
    <p:sldId id="2147472000" r:id="rId79"/>
    <p:sldId id="2147472003" r:id="rId80"/>
    <p:sldId id="2147472002" r:id="rId81"/>
    <p:sldId id="2147472004" r:id="rId82"/>
    <p:sldId id="2147472005" r:id="rId83"/>
    <p:sldId id="2147472007" r:id="rId84"/>
    <p:sldId id="2147472006" r:id="rId85"/>
    <p:sldId id="2147472008" r:id="rId86"/>
    <p:sldId id="2147472009" r:id="rId87"/>
    <p:sldId id="2147472010" r:id="rId88"/>
    <p:sldId id="2147472012" r:id="rId89"/>
    <p:sldId id="2147472016" r:id="rId90"/>
    <p:sldId id="2147472017" r:id="rId91"/>
    <p:sldId id="2147472018" r:id="rId92"/>
    <p:sldId id="2147472028" r:id="rId93"/>
    <p:sldId id="2147472029" r:id="rId94"/>
    <p:sldId id="2147472030" r:id="rId95"/>
    <p:sldId id="2147471986" r:id="rId96"/>
    <p:sldId id="2147471980" r:id="rId97"/>
    <p:sldId id="2147471979" r:id="rId98"/>
    <p:sldId id="2147472013" r:id="rId99"/>
    <p:sldId id="2147472020" r:id="rId100"/>
    <p:sldId id="2147472038" r:id="rId101"/>
    <p:sldId id="2147472066" r:id="rId102"/>
    <p:sldId id="2147471981" r:id="rId103"/>
    <p:sldId id="2147472052" r:id="rId104"/>
    <p:sldId id="2147472039" r:id="rId105"/>
    <p:sldId id="2147472045" r:id="rId106"/>
    <p:sldId id="2147472011" r:id="rId107"/>
    <p:sldId id="2147472040" r:id="rId108"/>
    <p:sldId id="2147472046" r:id="rId109"/>
    <p:sldId id="2147472021" r:id="rId110"/>
    <p:sldId id="2147472047" r:id="rId111"/>
    <p:sldId id="2147472048" r:id="rId112"/>
    <p:sldId id="2147472049" r:id="rId113"/>
    <p:sldId id="2147472050" r:id="rId114"/>
    <p:sldId id="2147472051" r:id="rId115"/>
    <p:sldId id="2147472019" r:id="rId116"/>
    <p:sldId id="2147472022" r:id="rId117"/>
    <p:sldId id="2147471983" r:id="rId118"/>
    <p:sldId id="2147471982" r:id="rId119"/>
    <p:sldId id="2147471984" r:id="rId120"/>
    <p:sldId id="2147472031" r:id="rId121"/>
    <p:sldId id="2147472032" r:id="rId122"/>
    <p:sldId id="2147472033" r:id="rId123"/>
    <p:sldId id="2147472034" r:id="rId124"/>
    <p:sldId id="2147472035" r:id="rId125"/>
    <p:sldId id="2147472023" r:id="rId126"/>
    <p:sldId id="2147472024" r:id="rId127"/>
    <p:sldId id="2147472025" r:id="rId128"/>
    <p:sldId id="2147472065" r:id="rId129"/>
    <p:sldId id="2147472067" r:id="rId130"/>
    <p:sldId id="269" r:id="rId131"/>
    <p:sldId id="264" r:id="rId132"/>
    <p:sldId id="2147472068" r:id="rId133"/>
    <p:sldId id="2147472069" r:id="rId134"/>
    <p:sldId id="2147472070" r:id="rId135"/>
    <p:sldId id="2147472041" r:id="rId136"/>
    <p:sldId id="2147472027" r:id="rId137"/>
    <p:sldId id="2147472026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284A-7370-4F5A-93E2-CE71E60C1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04E53-9BC4-4211-B128-963414626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D043D-0AB7-4DA9-82A8-D956EDC2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F294-9D3F-4053-9703-B8150680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A9176-5C6E-4561-AAE3-922AE14E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D661-C9E4-42AC-914B-DD890A09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F74A6-243C-4E63-ADE8-18D63944B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14D1A-D76F-40B3-B890-6CBF5BEB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3A674-1FE1-414D-B9CE-66FD882C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784C1-1DAD-4043-B093-274D50AD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4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A7816-1687-4EBF-93B6-19DFCDE4E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09336-688D-4810-AB8F-CC28EDA71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A297C-9C2D-4DF3-B3DF-8F89B363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1CBF6-BEC3-4CF1-9374-E9D658B1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51C1E-04FA-478F-8076-6FA7B3FA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66FC-5B4C-4C99-ADBF-F486E5335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FB61-82C5-4D80-AB2A-CD5B64693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3A134-F8D9-4569-AB47-FD6251CB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528B-C84D-4D87-9D42-E34EC31C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A43DF-0266-4220-87AC-63F8EB39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166A-698C-42D9-AACB-F469886D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C2F6E-2528-4B10-9EEA-DC0F33EB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D45ED-F432-4CD8-B4C9-B7C099CC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D659A-2955-415D-A6AB-4395D004B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6B30B-97ED-463A-9ECB-CD52474E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7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800-CE3C-43F9-927E-A454A9B1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01F01-E24E-41D5-BE7A-0E24C2DA1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2FA0D-0AD3-4145-B767-B7A1840E7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19A2F-907D-4785-A67F-D9ED4ACB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60BEB-8D65-4BB9-9C2C-A7465E95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34558-6D0E-43A9-B3ED-222D90F5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6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34E0-2B77-4CF2-9AB4-EA632849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D9C4F-6E0E-4D40-98A1-C5664AF6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74F86-76A9-443B-B428-68F94BEFF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30B9D-4904-4D8D-9C9E-3037732FB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B76C9-1DCB-49A0-A4FC-077301F20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BB30B-CB30-4406-962A-28953776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4882-23DF-4A59-B650-9C2FDE55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0CF94-3E81-43F2-BF75-FCC50BB3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8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45C9-8879-447C-896F-FE9EB6CD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FA544-21CA-4F45-89AB-EB9E9F8A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E8592-821D-4D07-A7F3-F5B114C4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47AB1-D11A-4DAF-9B98-4DAA0739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11FEB-9002-415F-B76A-BB68D9A3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22ADF-2EB1-41B9-82B6-C4B9C42B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2F1AE-3BAF-4815-B05C-0A8C6B55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1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373F-7A40-44B0-AC47-E2994F7B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3E17C-8DFE-4290-8EF4-A50A54BF8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4FBDD-83DD-4738-8797-CD97A94E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B32DA-AB14-4A1A-8956-B1E6D2567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E4E61-938D-4831-8D72-A23134BA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25F01-11A8-44CA-A07A-1ED5D55A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5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BA6A-0D8F-4FBF-9E08-C192A9E8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0EAD5-33EA-47F1-8511-073691A51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78421-B3E0-43DC-B863-E9AD8E7EE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8F6B0-50D8-4BDB-8208-02C78366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CB286-E13B-4889-98AE-8A03E3F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9F38E-3F20-4813-AC6B-EFEB8894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9B763-B2A2-4015-9D4E-E0FFE3F2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58B7B-6597-4DFA-A851-A5BEFFBC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CE404-1439-4BD9-B9B5-6514F68DC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DE6E-3482-426F-8479-BCEEC16894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58C5-0E10-41D1-8BB3-AF98F152F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C5263-428B-4C6D-80F7-8E9E73135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57ED-1A27-4AA8-9094-EBC1942A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5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6AF5-8D3A-4283-A7E8-049C9F179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Prostate Radiotherapy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1AEFC-9774-4E59-A955-B7938CBF6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Sandya Subramaniam</a:t>
            </a:r>
          </a:p>
          <a:p>
            <a:endParaRPr lang="en-US" dirty="0"/>
          </a:p>
        </p:txBody>
      </p:sp>
      <p:pic>
        <p:nvPicPr>
          <p:cNvPr id="1028" name="Picture 4" descr="Hospital Besar Kuala Lumpur - Wikipedia Bahasa Melayu, ensiklopedia bebas">
            <a:extLst>
              <a:ext uri="{FF2B5EF4-FFF2-40B4-BE49-F238E27FC236}">
                <a16:creationId xmlns:a16="http://schemas.microsoft.com/office/drawing/2014/main" id="{74ADAA8A-87E4-C507-AD23-C368A384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12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43F7-69E2-4891-A4EB-036CF106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568D-0DA2-486C-8769-A4FDFEBF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Metabolic Syndrome</a:t>
            </a:r>
          </a:p>
          <a:p>
            <a:r>
              <a:rPr lang="en-US" dirty="0"/>
              <a:t>Dietary factors</a:t>
            </a:r>
          </a:p>
          <a:p>
            <a:r>
              <a:rPr lang="en-US" dirty="0"/>
              <a:t>Hormonally active medication </a:t>
            </a:r>
            <a:r>
              <a:rPr lang="en-US" dirty="0" err="1"/>
              <a:t>eg</a:t>
            </a:r>
            <a:r>
              <a:rPr lang="en-US" dirty="0"/>
              <a:t> testosterone</a:t>
            </a:r>
          </a:p>
          <a:p>
            <a:r>
              <a:rPr lang="en-US" dirty="0"/>
              <a:t>Infection/Chronic Inflammation</a:t>
            </a:r>
          </a:p>
          <a:p>
            <a:r>
              <a:rPr lang="en-US" dirty="0"/>
              <a:t>History of radiotherapy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212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0720-EC44-4A16-B97B-13A28604A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SRT + ADT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6644-28D5-4621-8468-6A480E483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RTOG 9601</a:t>
            </a:r>
          </a:p>
          <a:p>
            <a:pPr lvl="1"/>
            <a:r>
              <a:rPr lang="en-US" dirty="0"/>
              <a:t>Bicalutamide 150mg OD x 2 years</a:t>
            </a:r>
          </a:p>
          <a:p>
            <a:pPr lvl="1"/>
            <a:r>
              <a:rPr lang="en-US" dirty="0"/>
              <a:t>OS 76.3% vs 71.3%, HR 0.77, p=0.04</a:t>
            </a:r>
          </a:p>
          <a:p>
            <a:r>
              <a:rPr lang="en-US" dirty="0"/>
              <a:t>GETUG-AFU 16</a:t>
            </a:r>
          </a:p>
          <a:p>
            <a:pPr lvl="1"/>
            <a:r>
              <a:rPr lang="en-US" dirty="0" err="1"/>
              <a:t>Goserelin</a:t>
            </a:r>
            <a:r>
              <a:rPr lang="en-US" dirty="0"/>
              <a:t> 10.8mg 3 monthly x 2 (total duration 6 months)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yr</a:t>
            </a:r>
            <a:r>
              <a:rPr lang="en-US" dirty="0"/>
              <a:t> BPFS 80% vs 62%, HR 0.5, p&lt;0.001</a:t>
            </a:r>
          </a:p>
          <a:p>
            <a:r>
              <a:rPr lang="en-US" dirty="0"/>
              <a:t>SPPORT</a:t>
            </a:r>
          </a:p>
          <a:p>
            <a:pPr lvl="1"/>
            <a:r>
              <a:rPr lang="en-US" dirty="0"/>
              <a:t>PBRT alone vs PBRT + ADT x 6 months vs PBRT + PLNRT + ADT x 6 months</a:t>
            </a:r>
          </a:p>
          <a:p>
            <a:pPr lvl="1"/>
            <a:r>
              <a:rPr lang="en-US" dirty="0"/>
              <a:t>FFP 70.9% vs 81.3% vs 87.4%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51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0CD6-092B-1C36-E155-34376ECD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DADSPORT </a:t>
            </a:r>
            <a:r>
              <a:rPr lang="en-US" dirty="0" err="1"/>
              <a:t>Metaanalysis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006B-C923-791D-65EA-25461859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trials, 4452 patients</a:t>
            </a:r>
          </a:p>
          <a:p>
            <a:r>
              <a:rPr lang="en-US" dirty="0"/>
              <a:t>No improvement in OS with hormonal therapy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D0C93-562E-936F-314D-B2877B1C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7" t="30965" r="47616" b="31889"/>
          <a:stretch/>
        </p:blipFill>
        <p:spPr>
          <a:xfrm>
            <a:off x="2053882" y="3018301"/>
            <a:ext cx="7371472" cy="34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12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438A-B27D-4DE6-BB9A-00FA3AB7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Salvage 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D7870C-E79D-4CF3-9B9E-22FFC6F3A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81" t="40883" r="15583" b="35362"/>
          <a:stretch/>
        </p:blipFill>
        <p:spPr>
          <a:xfrm>
            <a:off x="1524000" y="3286061"/>
            <a:ext cx="9477851" cy="2968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E30E2-A36B-4E31-8CC1-1B9838E84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t="54108" r="34239" b="32165"/>
          <a:stretch/>
        </p:blipFill>
        <p:spPr>
          <a:xfrm>
            <a:off x="1855301" y="1484244"/>
            <a:ext cx="8680174" cy="16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717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8BCFEDC-0E52-2EC9-B4C4-4276E026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527859"/>
            <a:ext cx="10283484" cy="5836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D1812-D38F-18B5-B5C6-9C49DA6953B3}"/>
              </a:ext>
            </a:extLst>
          </p:cNvPr>
          <p:cNvSpPr txBox="1"/>
          <p:nvPr/>
        </p:nvSpPr>
        <p:spPr>
          <a:xfrm>
            <a:off x="1617785" y="4783015"/>
            <a:ext cx="5261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EAU Guidelines 2023</a:t>
            </a:r>
          </a:p>
          <a:p>
            <a:r>
              <a:rPr lang="en-US" dirty="0"/>
              <a:t>A negative PET/CT scan should not delay salvage radiotherapy (SRT), if otherwise indicated.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EA82A1-1332-0B26-AC5B-1F91461A0D11}"/>
              </a:ext>
            </a:extLst>
          </p:cNvPr>
          <p:cNvCxnSpPr>
            <a:cxnSpLocks/>
          </p:cNvCxnSpPr>
          <p:nvPr/>
        </p:nvCxnSpPr>
        <p:spPr>
          <a:xfrm>
            <a:off x="6752492" y="5064369"/>
            <a:ext cx="0" cy="64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4FE2E8-1743-87D3-6EF1-85494F8761DD}"/>
              </a:ext>
            </a:extLst>
          </p:cNvPr>
          <p:cNvSpPr txBox="1"/>
          <p:nvPr/>
        </p:nvSpPr>
        <p:spPr>
          <a:xfrm>
            <a:off x="7344865" y="5131136"/>
            <a:ext cx="106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9880503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2B35-F205-4AC4-9101-9F881288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Contouring of CTV (Prostate Bed)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15147-B54A-475A-A521-4DFC9E79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EORTC</a:t>
            </a:r>
          </a:p>
          <a:p>
            <a:r>
              <a:rPr lang="en-US" dirty="0"/>
              <a:t>FROGG-RANZCR</a:t>
            </a:r>
          </a:p>
          <a:p>
            <a:r>
              <a:rPr lang="en-US" dirty="0"/>
              <a:t>Princess Margaret Hospital</a:t>
            </a:r>
          </a:p>
          <a:p>
            <a:r>
              <a:rPr lang="en-US" dirty="0"/>
              <a:t>RTOG</a:t>
            </a:r>
          </a:p>
          <a:p>
            <a:r>
              <a:rPr lang="en-US" dirty="0"/>
              <a:t>GFRU</a:t>
            </a:r>
          </a:p>
        </p:txBody>
      </p:sp>
    </p:spTree>
    <p:extLst>
      <p:ext uri="{BB962C8B-B14F-4D97-AF65-F5344CB8AC3E}">
        <p14:creationId xmlns:p14="http://schemas.microsoft.com/office/powerpoint/2010/main" val="11201602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ED02DC-F026-5835-21D0-B3BF6F7A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14325"/>
            <a:ext cx="100393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785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8FF3-10DC-4E54-A5F5-C53970A6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RTOG Contouring of Prostate Bed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36D3A1-286F-4EEA-8FEC-914588E6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72" t="24742" r="30650" b="10693"/>
          <a:stretch/>
        </p:blipFill>
        <p:spPr>
          <a:xfrm>
            <a:off x="2796209" y="1659795"/>
            <a:ext cx="5581790" cy="4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70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34B1-A3B2-4AA9-809A-2AA38998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GFRU Contouring of Prostate Bed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70FA2-C042-49C1-BDEB-478C60425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0" t="23174" r="27391" b="25013"/>
          <a:stretch/>
        </p:blipFill>
        <p:spPr>
          <a:xfrm>
            <a:off x="1979051" y="1508036"/>
            <a:ext cx="7920321" cy="4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698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B845-D9CC-23F0-0BF3-2371F948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EORTC/ACROP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2D5D-95B5-1384-BA50-B77227477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D8BAE-C964-2635-4EBD-8E5523101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4" t="16804" r="34346" b="7877"/>
          <a:stretch/>
        </p:blipFill>
        <p:spPr>
          <a:xfrm>
            <a:off x="3334043" y="1434905"/>
            <a:ext cx="4023361" cy="51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15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422C-8A61-4007-B772-1F168FE4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 Bed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19FBCC-6F2A-4CE7-A9B1-4C14E42BD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585174"/>
            <a:ext cx="6172200" cy="367812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044CE-F0A4-4232-B7D4-E873A2C12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3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5BE26-DA98-437B-894C-F246953D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19910-E302-4D58-8865-87B533AE7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287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C25F0A-F8FB-7511-A14E-7A9B35D9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1" y="413995"/>
            <a:ext cx="3932237" cy="898574"/>
          </a:xfrm>
        </p:spPr>
        <p:txBody>
          <a:bodyPr/>
          <a:lstStyle/>
          <a:p>
            <a:r>
              <a:rPr lang="en-US" dirty="0"/>
              <a:t>Inferior border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13FA1D-0D3E-36CC-6F6C-97DA93F46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6510" y="1733843"/>
            <a:ext cx="8782514" cy="3811588"/>
          </a:xfrm>
        </p:spPr>
        <p:txBody>
          <a:bodyPr/>
          <a:lstStyle/>
          <a:p>
            <a:r>
              <a:rPr lang="en-US" dirty="0"/>
              <a:t>VUA = slice below last slice where urine is seen in bladder</a:t>
            </a:r>
          </a:p>
          <a:p>
            <a:r>
              <a:rPr lang="en-US" dirty="0"/>
              <a:t>CTV starts 8-12mm below VUA</a:t>
            </a:r>
          </a:p>
          <a:p>
            <a:r>
              <a:rPr lang="en-US" dirty="0"/>
              <a:t>If VUA not identifiable, CTV starts on slice above penile bulb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B0CE4-46AC-6BA2-A331-2669557FA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0" t="46768" r="28231" b="24295"/>
          <a:stretch/>
        </p:blipFill>
        <p:spPr>
          <a:xfrm>
            <a:off x="1983545" y="3108960"/>
            <a:ext cx="8093000" cy="29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83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A442E-26E5-6B12-3320-BD251D8E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81" y="600392"/>
            <a:ext cx="3932237" cy="777240"/>
          </a:xfrm>
        </p:spPr>
        <p:txBody>
          <a:bodyPr/>
          <a:lstStyle/>
          <a:p>
            <a:r>
              <a:rPr lang="en-US" dirty="0"/>
              <a:t>Anterior border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7BD0D-0BD4-9225-2C42-E35A7A169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2484" y="1523206"/>
            <a:ext cx="7222330" cy="3811588"/>
          </a:xfrm>
        </p:spPr>
        <p:txBody>
          <a:bodyPr/>
          <a:lstStyle/>
          <a:p>
            <a:r>
              <a:rPr lang="en-US" dirty="0"/>
              <a:t>Cranially:</a:t>
            </a:r>
          </a:p>
          <a:p>
            <a:r>
              <a:rPr lang="en-US" dirty="0"/>
              <a:t>-at level of SV bed, cover posterior 1-2cm bladder</a:t>
            </a:r>
          </a:p>
          <a:p>
            <a:endParaRPr lang="en-US" dirty="0"/>
          </a:p>
          <a:p>
            <a:r>
              <a:rPr lang="en-US" dirty="0"/>
              <a:t>Caudally: </a:t>
            </a:r>
          </a:p>
          <a:p>
            <a:r>
              <a:rPr lang="en-US" dirty="0"/>
              <a:t>-stop at posterior margin of pubic bone up to ½ or 2/3 of symphysis pubis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89D7C-7422-4D82-68DC-295ECDACB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5" t="44394" r="28231" b="37020"/>
          <a:stretch/>
        </p:blipFill>
        <p:spPr>
          <a:xfrm>
            <a:off x="1393714" y="3428999"/>
            <a:ext cx="9441282" cy="21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25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05AE-9B3A-DFDA-CD4F-317890C0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613" y="0"/>
            <a:ext cx="3932237" cy="1600200"/>
          </a:xfrm>
        </p:spPr>
        <p:txBody>
          <a:bodyPr/>
          <a:lstStyle/>
          <a:p>
            <a:r>
              <a:rPr lang="en-US" dirty="0"/>
              <a:t>Posterior border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FF243-179A-377F-FF99-954197962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411" y="1776046"/>
            <a:ext cx="6011178" cy="3811588"/>
          </a:xfrm>
        </p:spPr>
        <p:txBody>
          <a:bodyPr/>
          <a:lstStyle/>
          <a:p>
            <a:r>
              <a:rPr lang="en-US" dirty="0"/>
              <a:t>Stop at anterior rectal wall/</a:t>
            </a:r>
            <a:r>
              <a:rPr lang="en-US" dirty="0" err="1"/>
              <a:t>mesorectal</a:t>
            </a:r>
            <a:r>
              <a:rPr lang="en-US" dirty="0"/>
              <a:t> fascia if clearly visualized</a:t>
            </a:r>
          </a:p>
          <a:p>
            <a:r>
              <a:rPr lang="en-US" dirty="0"/>
              <a:t>Include surgical clips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F37EE-F3CF-8F0F-6DA7-358813BA9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4" t="52104" r="27999" b="24500"/>
          <a:stretch/>
        </p:blipFill>
        <p:spPr>
          <a:xfrm>
            <a:off x="1227516" y="3067187"/>
            <a:ext cx="9295117" cy="26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607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0EF7-2062-9773-6FCE-A04A8813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524" y="723484"/>
            <a:ext cx="3932237" cy="812409"/>
          </a:xfrm>
        </p:spPr>
        <p:txBody>
          <a:bodyPr/>
          <a:lstStyle/>
          <a:p>
            <a:r>
              <a:rPr lang="en-US" dirty="0"/>
              <a:t>Lateral border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2467A-D9D0-C68A-6122-A025E624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4485" y="1916723"/>
            <a:ext cx="7643030" cy="3811588"/>
          </a:xfrm>
        </p:spPr>
        <p:txBody>
          <a:bodyPr/>
          <a:lstStyle/>
          <a:p>
            <a:r>
              <a:rPr lang="en-US" dirty="0"/>
              <a:t>Internal margin of internal obturator muscle (cranially) and </a:t>
            </a:r>
            <a:r>
              <a:rPr lang="en-US" dirty="0" err="1"/>
              <a:t>levator</a:t>
            </a:r>
            <a:r>
              <a:rPr lang="en-US" dirty="0"/>
              <a:t> ani muscle (caudally)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F1920-ECF1-36C7-5D24-4D6F4B89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9" t="29529" r="27769" b="46254"/>
          <a:stretch/>
        </p:blipFill>
        <p:spPr>
          <a:xfrm>
            <a:off x="1357088" y="2605661"/>
            <a:ext cx="9477824" cy="28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31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15E9-A2D7-3A07-B0CC-AF0F5123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508" y="379828"/>
            <a:ext cx="3932237" cy="946052"/>
          </a:xfrm>
        </p:spPr>
        <p:txBody>
          <a:bodyPr/>
          <a:lstStyle/>
          <a:p>
            <a:r>
              <a:rPr lang="en-US" dirty="0"/>
              <a:t>Superior border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00A03-C958-ED2C-1C11-53C1CAB23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5216" y="1523206"/>
            <a:ext cx="4421529" cy="3811588"/>
          </a:xfrm>
        </p:spPr>
        <p:txBody>
          <a:bodyPr/>
          <a:lstStyle/>
          <a:p>
            <a:r>
              <a:rPr lang="en-US" dirty="0"/>
              <a:t>Include a bridge of 3-5mm between SV bed</a:t>
            </a:r>
          </a:p>
          <a:p>
            <a:r>
              <a:rPr lang="en-US" dirty="0"/>
              <a:t>Include surgical clips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F20F8-60E1-7E6C-AAD7-3C8BD7CA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4" t="51488" r="27999" b="29426"/>
          <a:stretch/>
        </p:blipFill>
        <p:spPr>
          <a:xfrm>
            <a:off x="1589650" y="2493499"/>
            <a:ext cx="927379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616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A319B-81A4-4276-B081-019D03D8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8" t="41348" r="65000" b="48598"/>
          <a:stretch/>
        </p:blipFill>
        <p:spPr>
          <a:xfrm>
            <a:off x="1113183" y="1895060"/>
            <a:ext cx="2212416" cy="1533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44B84-EA18-432C-9ECE-6D6AD9EB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3" t="38255" r="38478" b="36419"/>
          <a:stretch/>
        </p:blipFill>
        <p:spPr>
          <a:xfrm>
            <a:off x="3599130" y="1349043"/>
            <a:ext cx="8288070" cy="41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83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9A3F-EE5F-4A10-86EA-4F1B2E77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</a:t>
            </a:r>
            <a:r>
              <a:rPr lang="en-US" dirty="0" err="1"/>
              <a:t>Pca</a:t>
            </a:r>
            <a:r>
              <a:rPr lang="en-US" dirty="0"/>
              <a:t> – Low Volume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4FFCD-FBA0-4F6F-A9D8-4257C727D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975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finition of high and low volume, and risk in CHAARTED [54-56] and... |  Download Scientific Diagram">
            <a:extLst>
              <a:ext uri="{FF2B5EF4-FFF2-40B4-BE49-F238E27FC236}">
                <a16:creationId xmlns:a16="http://schemas.microsoft.com/office/drawing/2014/main" id="{C137C89A-8085-40DF-AAA2-697BFF5A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91" y="1794780"/>
            <a:ext cx="7608640" cy="35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171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261F-D499-4CAE-85CD-2CDE5F69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STAMPEDE – Synchronous Low Volume Mets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8BB44-B5D1-4CD3-A31F-4B1392943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N=2061</a:t>
            </a:r>
          </a:p>
          <a:p>
            <a:r>
              <a:rPr lang="en-US" dirty="0"/>
              <a:t>SOC +/- RT</a:t>
            </a:r>
          </a:p>
          <a:p>
            <a:pPr lvl="1"/>
            <a:r>
              <a:rPr lang="en-US" dirty="0"/>
              <a:t>55Gy/20#/4 weeks (52%)</a:t>
            </a:r>
          </a:p>
          <a:p>
            <a:pPr lvl="1"/>
            <a:r>
              <a:rPr lang="en-US" dirty="0"/>
              <a:t>36Gy/6#/6 weeks (48%)</a:t>
            </a:r>
          </a:p>
          <a:p>
            <a:r>
              <a:rPr lang="en-US" dirty="0"/>
              <a:t>42% LV, 58% HV</a:t>
            </a:r>
          </a:p>
          <a:p>
            <a:r>
              <a:rPr lang="en-US" dirty="0"/>
              <a:t>N+ 64%</a:t>
            </a:r>
          </a:p>
        </p:txBody>
      </p:sp>
    </p:spTree>
    <p:extLst>
      <p:ext uri="{BB962C8B-B14F-4D97-AF65-F5344CB8AC3E}">
        <p14:creationId xmlns:p14="http://schemas.microsoft.com/office/powerpoint/2010/main" val="2191165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diotherapy to the primary tumour for newly diagnosed, metastatic prostate  cancer (STAMPEDE): a randomised controlled phase 3 trial - The Lancet">
            <a:extLst>
              <a:ext uri="{FF2B5EF4-FFF2-40B4-BE49-F238E27FC236}">
                <a16:creationId xmlns:a16="http://schemas.microsoft.com/office/drawing/2014/main" id="{29545AAA-1F4F-4136-A558-09AE91A5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0"/>
            <a:ext cx="10656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0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886B-5B8B-4CA9-9A7C-15F32B68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13AA4-5EA5-4B18-ACEE-0EAE9D379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LUTS</a:t>
            </a:r>
          </a:p>
          <a:p>
            <a:pPr lvl="1"/>
            <a:r>
              <a:rPr lang="en-US" dirty="0"/>
              <a:t>Dysuria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Nocturia</a:t>
            </a:r>
          </a:p>
          <a:p>
            <a:pPr lvl="1"/>
            <a:r>
              <a:rPr lang="en-US" dirty="0"/>
              <a:t>Incontinence</a:t>
            </a:r>
          </a:p>
          <a:p>
            <a:pPr lvl="1"/>
            <a:r>
              <a:rPr lang="en-US" dirty="0"/>
              <a:t>Decreased urinary stream</a:t>
            </a:r>
          </a:p>
          <a:p>
            <a:pPr lvl="1"/>
            <a:r>
              <a:rPr lang="en-US" dirty="0"/>
              <a:t>Hematuria</a:t>
            </a:r>
          </a:p>
          <a:p>
            <a:pPr lvl="1"/>
            <a:endParaRPr lang="en-US" dirty="0"/>
          </a:p>
          <a:p>
            <a:r>
              <a:rPr lang="en-US" dirty="0"/>
              <a:t>Bone pain</a:t>
            </a:r>
          </a:p>
          <a:p>
            <a:r>
              <a:rPr lang="en-US" dirty="0"/>
              <a:t>Constitutional symptoms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054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7FC8-B9C6-487E-99F6-DD377DAF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PEACE-1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AF2BC-7250-4913-BD5F-9E2707998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245F-4768-4001-BCA1-524F76EE3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44442" r="46522" b="22112"/>
          <a:stretch/>
        </p:blipFill>
        <p:spPr>
          <a:xfrm>
            <a:off x="1073424" y="1666600"/>
            <a:ext cx="10280375" cy="45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668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32D92-055B-4C98-94D1-1DA047415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1" t="24335" r="46847" b="32745"/>
          <a:stretch/>
        </p:blipFill>
        <p:spPr>
          <a:xfrm>
            <a:off x="289757" y="1073425"/>
            <a:ext cx="5541197" cy="3220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ADEF-4DD4-497D-8FB5-540DC098E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1" t="23948" r="47884" b="38854"/>
          <a:stretch/>
        </p:blipFill>
        <p:spPr>
          <a:xfrm>
            <a:off x="5885965" y="1046921"/>
            <a:ext cx="6156882" cy="31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84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FD79E-F1F0-4CD0-8ADA-9A2551AFD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1" t="37482" r="46847" b="25205"/>
          <a:stretch/>
        </p:blipFill>
        <p:spPr>
          <a:xfrm>
            <a:off x="2769703" y="212035"/>
            <a:ext cx="6006602" cy="3034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6C203-79CB-4EE8-9764-F553D54EF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1" t="32841" r="46847" b="29846"/>
          <a:stretch/>
        </p:blipFill>
        <p:spPr>
          <a:xfrm>
            <a:off x="2769702" y="3429000"/>
            <a:ext cx="6006601" cy="30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304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3653C-80D3-4B38-B20C-59B3D4B45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15248" r="46630" b="10512"/>
          <a:stretch/>
        </p:blipFill>
        <p:spPr>
          <a:xfrm>
            <a:off x="6255026" y="457831"/>
            <a:ext cx="5817707" cy="5787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618986-D2AF-49B4-90F4-8F1C02A75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1" t="16796" r="46739" b="12252"/>
          <a:stretch/>
        </p:blipFill>
        <p:spPr>
          <a:xfrm>
            <a:off x="119267" y="484337"/>
            <a:ext cx="6055653" cy="57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106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E080F-3C56-494A-94C5-CF6E0513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1" t="36902" r="46630" b="25205"/>
          <a:stretch/>
        </p:blipFill>
        <p:spPr>
          <a:xfrm>
            <a:off x="1417982" y="935796"/>
            <a:ext cx="8759688" cy="44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60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263E-9A94-4BC2-9CEE-410A9E40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28846-1499-42B1-82C9-753455D4E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(3-6F) or IMRT/VMAT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CTV = Prostate alone</a:t>
            </a:r>
          </a:p>
          <a:p>
            <a:r>
              <a:rPr lang="en-US" dirty="0"/>
              <a:t>PTV = 0.8cm post, others 1cm</a:t>
            </a:r>
          </a:p>
        </p:txBody>
      </p:sp>
    </p:spTree>
    <p:extLst>
      <p:ext uri="{BB962C8B-B14F-4D97-AF65-F5344CB8AC3E}">
        <p14:creationId xmlns:p14="http://schemas.microsoft.com/office/powerpoint/2010/main" val="35165074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C5C0-5685-4AFA-A6EB-3F0C3475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 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00F19E-919E-4595-8E89-2B25B7CFB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5" y="1382134"/>
            <a:ext cx="9464334" cy="5110741"/>
          </a:xfrm>
        </p:spPr>
      </p:pic>
    </p:spTree>
    <p:extLst>
      <p:ext uri="{BB962C8B-B14F-4D97-AF65-F5344CB8AC3E}">
        <p14:creationId xmlns:p14="http://schemas.microsoft.com/office/powerpoint/2010/main" val="609391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FACD-2B54-4146-A15F-351043E10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PTV V100% &gt;95%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5CC8B-1416-D20D-8946-0559EDD1A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6" t="26609" r="37347" b="34762"/>
          <a:stretch/>
        </p:blipFill>
        <p:spPr>
          <a:xfrm>
            <a:off x="2447777" y="2432437"/>
            <a:ext cx="7554352" cy="42829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9F7BE2C-8AB0-1E25-6A4E-12384614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50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E738-5F21-1FE2-ACB9-AAD9885E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2ECED-33FF-7478-64C0-32337BEA2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700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CF6F-08BC-A732-CAD2-6640C07B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geometric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1927-80AD-0E1A-E97D-BF1D5BC5D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delineation error</a:t>
            </a:r>
          </a:p>
          <a:p>
            <a:r>
              <a:rPr lang="en-US" dirty="0"/>
              <a:t>Setup uncertainty</a:t>
            </a:r>
          </a:p>
          <a:p>
            <a:r>
              <a:rPr lang="en-US" dirty="0"/>
              <a:t>Target position variation/organ motion</a:t>
            </a:r>
          </a:p>
          <a:p>
            <a:pPr lvl="1"/>
            <a:r>
              <a:rPr lang="en-US" dirty="0" err="1"/>
              <a:t>Interfraction</a:t>
            </a:r>
            <a:endParaRPr lang="en-US" dirty="0"/>
          </a:p>
          <a:p>
            <a:pPr lvl="1"/>
            <a:r>
              <a:rPr lang="en-US" dirty="0"/>
              <a:t>Intrafraction </a:t>
            </a:r>
          </a:p>
        </p:txBody>
      </p:sp>
    </p:spTree>
    <p:extLst>
      <p:ext uri="{BB962C8B-B14F-4D97-AF65-F5344CB8AC3E}">
        <p14:creationId xmlns:p14="http://schemas.microsoft.com/office/powerpoint/2010/main" val="3257915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3BE7-3C7E-45E8-862F-4B939C97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proceed?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F10A-3401-4D79-8558-8F32920FA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696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MY" dirty="0"/>
              <a:t>Setup inaccuracies or errors can be divided into two categories:</a:t>
            </a:r>
          </a:p>
          <a:p>
            <a:pPr lvl="1"/>
            <a:r>
              <a:rPr lang="en-MY" dirty="0"/>
              <a:t>Systemic set up error: a deviation that occurs in the same direction and is of similar magnitude for each fraction throughout the treatment time</a:t>
            </a:r>
          </a:p>
          <a:p>
            <a:pPr lvl="1"/>
            <a:r>
              <a:rPr lang="en-MY" dirty="0"/>
              <a:t>Random set up error: a deviation that can vary in direction and magnitude for each delivered treatment fraction</a:t>
            </a:r>
          </a:p>
          <a:p>
            <a:pPr lvl="1"/>
            <a:endParaRPr lang="en-MY" dirty="0"/>
          </a:p>
          <a:p>
            <a:pPr lvl="1">
              <a:buNone/>
            </a:pPr>
            <a:endParaRPr lang="en-MY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MY" dirty="0"/>
              <a:t>X: Right-Left</a:t>
            </a:r>
          </a:p>
          <a:p>
            <a:pPr lvl="1"/>
            <a:r>
              <a:rPr lang="en-MY" dirty="0"/>
              <a:t>Positive: Right</a:t>
            </a:r>
          </a:p>
          <a:p>
            <a:pPr lvl="1"/>
            <a:r>
              <a:rPr lang="en-MY" dirty="0"/>
              <a:t>Negative: Left</a:t>
            </a:r>
          </a:p>
          <a:p>
            <a:r>
              <a:rPr lang="en-MY" dirty="0"/>
              <a:t>Y: Superior-Inferior</a:t>
            </a:r>
          </a:p>
          <a:p>
            <a:pPr lvl="1"/>
            <a:r>
              <a:rPr lang="en-MY" dirty="0"/>
              <a:t>Positive: Superior</a:t>
            </a:r>
          </a:p>
          <a:p>
            <a:pPr lvl="1"/>
            <a:r>
              <a:rPr lang="en-MY" dirty="0"/>
              <a:t>Negative: Inferior</a:t>
            </a:r>
          </a:p>
          <a:p>
            <a:r>
              <a:rPr lang="en-MY" dirty="0"/>
              <a:t>Z: Anterior-Posterior</a:t>
            </a:r>
          </a:p>
          <a:p>
            <a:pPr lvl="1"/>
            <a:r>
              <a:rPr lang="en-MY" dirty="0"/>
              <a:t>Positive: Anterior</a:t>
            </a:r>
          </a:p>
          <a:p>
            <a:pPr lvl="1"/>
            <a:r>
              <a:rPr lang="en-MY" dirty="0"/>
              <a:t>Negative: Posterior</a:t>
            </a:r>
          </a:p>
        </p:txBody>
      </p:sp>
      <p:pic>
        <p:nvPicPr>
          <p:cNvPr id="6" name="Content Placeholder 5" descr="newsletter-20_directions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16081" y="1772816"/>
            <a:ext cx="3188915" cy="4129530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F5CB-1314-F93C-D5FC-B9CB0543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11" y="503582"/>
            <a:ext cx="3932237" cy="771939"/>
          </a:xfrm>
        </p:spPr>
        <p:txBody>
          <a:bodyPr/>
          <a:lstStyle/>
          <a:p>
            <a:r>
              <a:rPr lang="en-US" dirty="0"/>
              <a:t>OBI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883E0-EDE9-BF50-95FF-69618D75F0C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BA95A-0F5A-C6B1-460F-A08A0D0FC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BDDB-5BC1-B9DF-17D0-0FA254578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0" t="9509" r="17940" b="19825"/>
          <a:stretch/>
        </p:blipFill>
        <p:spPr>
          <a:xfrm>
            <a:off x="5577244" y="2057400"/>
            <a:ext cx="5416467" cy="3811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5AEEE-70D3-222B-95D5-E26942B53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0" t="11709" r="29191" b="21602"/>
          <a:stretch/>
        </p:blipFill>
        <p:spPr>
          <a:xfrm>
            <a:off x="627711" y="2057400"/>
            <a:ext cx="4349895" cy="41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76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AB13-2DDD-7414-8F95-B77997B0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88735"/>
            <a:ext cx="2912824" cy="623251"/>
          </a:xfrm>
        </p:spPr>
        <p:txBody>
          <a:bodyPr>
            <a:noAutofit/>
          </a:bodyPr>
          <a:lstStyle/>
          <a:p>
            <a:r>
              <a:rPr lang="en-US" sz="5400" dirty="0"/>
              <a:t>CBCT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902F6-0FF6-8D75-2474-C089E3C9678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74D9F-C8EC-8D18-B614-A126623FF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E189B-1CA6-3153-F275-B305DE5F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" t="8469" r="-235" b="21233"/>
          <a:stretch/>
        </p:blipFill>
        <p:spPr>
          <a:xfrm>
            <a:off x="880214" y="1397799"/>
            <a:ext cx="10471998" cy="46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76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1D805-5E0A-80ED-66E3-7FEEF8DFD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" t="9646" r="256" b="20841"/>
          <a:stretch/>
        </p:blipFill>
        <p:spPr>
          <a:xfrm>
            <a:off x="1016052" y="1133007"/>
            <a:ext cx="9872341" cy="4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18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90D1-749D-12DF-D35F-DFFE8CBD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2765-152A-9063-7B47-BB705B4C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44AC2-8CDA-E7E3-7E51-8A5FD1F93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all Prostate VMAT/IMRT – Daily OBI and CBCT</a:t>
            </a:r>
          </a:p>
          <a:p>
            <a:endParaRPr lang="en-US" dirty="0"/>
          </a:p>
          <a:p>
            <a:r>
              <a:rPr lang="en-US" dirty="0"/>
              <a:t>Aim</a:t>
            </a:r>
          </a:p>
          <a:p>
            <a:pPr lvl="1"/>
            <a:r>
              <a:rPr lang="en-US" dirty="0"/>
              <a:t>Match bony landmarks (OBI)</a:t>
            </a:r>
          </a:p>
          <a:p>
            <a:pPr lvl="1"/>
            <a:r>
              <a:rPr lang="en-US" dirty="0"/>
              <a:t>Match soft tissue:</a:t>
            </a:r>
          </a:p>
          <a:p>
            <a:pPr lvl="2"/>
            <a:r>
              <a:rPr lang="en-US" dirty="0"/>
              <a:t>Prostate – size, volume, location</a:t>
            </a:r>
          </a:p>
          <a:p>
            <a:pPr lvl="2"/>
            <a:r>
              <a:rPr lang="en-US" dirty="0"/>
              <a:t>Bladder filling</a:t>
            </a:r>
          </a:p>
          <a:p>
            <a:pPr lvl="2"/>
            <a:r>
              <a:rPr lang="en-US" dirty="0"/>
              <a:t>Empty rectum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Remember, aim is not to achieve the best but the same </a:t>
            </a:r>
            <a:r>
              <a:rPr lang="en-US"/>
              <a:t>as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71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8991-7B00-41CE-AF08-186D5CD7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BBF6F-1B1C-461C-B7D2-99BD47CBB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Muthukkumaran</a:t>
            </a:r>
            <a:r>
              <a:rPr lang="en-US" dirty="0"/>
              <a:t> Thiagarajan</a:t>
            </a:r>
          </a:p>
          <a:p>
            <a:pPr lvl="1"/>
            <a:r>
              <a:rPr lang="en-US" dirty="0"/>
              <a:t>SBRT Protocol for HKL</a:t>
            </a:r>
          </a:p>
        </p:txBody>
      </p:sp>
    </p:spTree>
    <p:extLst>
      <p:ext uri="{BB962C8B-B14F-4D97-AF65-F5344CB8AC3E}">
        <p14:creationId xmlns:p14="http://schemas.microsoft.com/office/powerpoint/2010/main" val="30926070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103F-FE77-45B5-AA63-F64B0707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DB7BA-5BD6-4FD7-8865-B7E9DFCBA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14FF-2AC6-4FCE-94DC-083D7C81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1A1AD-BFE1-4DB2-A8E4-6AC140F71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E0EB0-D710-464E-81FC-7C6FF6BA6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39" t="39802" r="9783" b="39125"/>
          <a:stretch/>
        </p:blipFill>
        <p:spPr>
          <a:xfrm>
            <a:off x="593308" y="365125"/>
            <a:ext cx="11005384" cy="2054087"/>
          </a:xfrm>
          <a:prstGeom prst="rect">
            <a:avLst/>
          </a:prstGeom>
        </p:spPr>
      </p:pic>
      <p:grpSp>
        <p:nvGrpSpPr>
          <p:cNvPr id="8" name="object 3">
            <a:extLst>
              <a:ext uri="{FF2B5EF4-FFF2-40B4-BE49-F238E27FC236}">
                <a16:creationId xmlns:a16="http://schemas.microsoft.com/office/drawing/2014/main" id="{E322A511-A644-4CA7-AAEC-F6F1058CE635}"/>
              </a:ext>
            </a:extLst>
          </p:cNvPr>
          <p:cNvGrpSpPr/>
          <p:nvPr/>
        </p:nvGrpSpPr>
        <p:grpSpPr>
          <a:xfrm>
            <a:off x="769042" y="2554149"/>
            <a:ext cx="10720593" cy="2042546"/>
            <a:chOff x="833053" y="4597169"/>
            <a:chExt cx="18438495" cy="3783965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95DEEEF0-612D-4F1F-BC63-3D8D91E5F28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660" y="4597169"/>
              <a:ext cx="18364507" cy="3783485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FEC91EEB-3CEB-43A8-AE52-9141D7FF7FFD}"/>
                </a:ext>
              </a:extLst>
            </p:cNvPr>
            <p:cNvSpPr/>
            <p:nvPr/>
          </p:nvSpPr>
          <p:spPr>
            <a:xfrm>
              <a:off x="864465" y="6753752"/>
              <a:ext cx="18375630" cy="589280"/>
            </a:xfrm>
            <a:custGeom>
              <a:avLst/>
              <a:gdLst/>
              <a:ahLst/>
              <a:cxnLst/>
              <a:rect l="l" t="t" r="r" b="b"/>
              <a:pathLst>
                <a:path w="18375630" h="589279">
                  <a:moveTo>
                    <a:pt x="0" y="589165"/>
                  </a:moveTo>
                  <a:lnTo>
                    <a:pt x="18375147" y="589165"/>
                  </a:lnTo>
                  <a:lnTo>
                    <a:pt x="18375147" y="0"/>
                  </a:lnTo>
                  <a:lnTo>
                    <a:pt x="0" y="0"/>
                  </a:lnTo>
                  <a:lnTo>
                    <a:pt x="0" y="589165"/>
                  </a:lnTo>
                  <a:close/>
                </a:path>
              </a:pathLst>
            </a:custGeom>
            <a:ln w="62825">
              <a:solidFill>
                <a:srgbClr val="ED220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1" name="object 6">
            <a:extLst>
              <a:ext uri="{FF2B5EF4-FFF2-40B4-BE49-F238E27FC236}">
                <a16:creationId xmlns:a16="http://schemas.microsoft.com/office/drawing/2014/main" id="{FAF88D08-E287-40B1-B7F8-A9592E7F5527}"/>
              </a:ext>
            </a:extLst>
          </p:cNvPr>
          <p:cNvGrpSpPr/>
          <p:nvPr/>
        </p:nvGrpSpPr>
        <p:grpSpPr>
          <a:xfrm>
            <a:off x="777535" y="5099936"/>
            <a:ext cx="10684042" cy="851743"/>
            <a:chOff x="796059" y="8781680"/>
            <a:chExt cx="18443575" cy="1715135"/>
          </a:xfrm>
        </p:grpSpPr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480220B2-18DA-49D5-B804-806846B6F0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696" y="8781680"/>
              <a:ext cx="18396541" cy="1662357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4438E102-A46C-4A9E-916F-CA17C3F0691B}"/>
                </a:ext>
              </a:extLst>
            </p:cNvPr>
            <p:cNvSpPr/>
            <p:nvPr/>
          </p:nvSpPr>
          <p:spPr>
            <a:xfrm>
              <a:off x="827472" y="9344888"/>
              <a:ext cx="18375630" cy="1120775"/>
            </a:xfrm>
            <a:custGeom>
              <a:avLst/>
              <a:gdLst/>
              <a:ahLst/>
              <a:cxnLst/>
              <a:rect l="l" t="t" r="r" b="b"/>
              <a:pathLst>
                <a:path w="18375630" h="1120775">
                  <a:moveTo>
                    <a:pt x="0" y="1120280"/>
                  </a:moveTo>
                  <a:lnTo>
                    <a:pt x="18375147" y="1120280"/>
                  </a:lnTo>
                  <a:lnTo>
                    <a:pt x="18375147" y="0"/>
                  </a:lnTo>
                  <a:lnTo>
                    <a:pt x="0" y="0"/>
                  </a:lnTo>
                  <a:lnTo>
                    <a:pt x="0" y="1120280"/>
                  </a:lnTo>
                  <a:close/>
                </a:path>
              </a:pathLst>
            </a:custGeom>
            <a:ln w="62825">
              <a:solidFill>
                <a:srgbClr val="ED220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</p:spTree>
    <p:extLst>
      <p:ext uri="{BB962C8B-B14F-4D97-AF65-F5344CB8AC3E}">
        <p14:creationId xmlns:p14="http://schemas.microsoft.com/office/powerpoint/2010/main" val="89551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80E1-EA70-4902-876F-BD455CAF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MPMRI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B5E13-0FD5-41C9-913C-45A5976AB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8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6095-E518-4F15-A773-C2A8B484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Multiparametric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24B3-3D32-49B2-A023-606EF922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  <a:p>
            <a:r>
              <a:rPr lang="en-US" dirty="0"/>
              <a:t>Localisation</a:t>
            </a:r>
          </a:p>
          <a:p>
            <a:r>
              <a:rPr lang="en-US" dirty="0"/>
              <a:t>Risk Stratification</a:t>
            </a:r>
          </a:p>
          <a:p>
            <a:r>
              <a:rPr lang="en-US" dirty="0"/>
              <a:t>Staging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0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A351-2C3E-4DB2-B625-9382945D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EC6E3-C70F-4C5C-B7E4-5EE01AF98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T2w + ≥2 functional techniques</a:t>
            </a:r>
          </a:p>
          <a:p>
            <a:r>
              <a:rPr lang="en-US" dirty="0"/>
              <a:t>T1 – limited use (to identify post biopsy </a:t>
            </a:r>
            <a:r>
              <a:rPr lang="en-US" dirty="0" err="1"/>
              <a:t>haemorrhage</a:t>
            </a:r>
            <a:r>
              <a:rPr lang="en-US" dirty="0"/>
              <a:t>)</a:t>
            </a:r>
          </a:p>
          <a:p>
            <a:r>
              <a:rPr lang="en-US" dirty="0"/>
              <a:t>Bowel artefacts reduced with anti peristaltic or endorectal coil</a:t>
            </a:r>
          </a:p>
          <a:p>
            <a:r>
              <a:rPr lang="en-US" dirty="0"/>
              <a:t>Usually contrast enhanced</a:t>
            </a:r>
          </a:p>
        </p:txBody>
      </p:sp>
    </p:spTree>
    <p:extLst>
      <p:ext uri="{BB962C8B-B14F-4D97-AF65-F5344CB8AC3E}">
        <p14:creationId xmlns:p14="http://schemas.microsoft.com/office/powerpoint/2010/main" val="270814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C4B1-5FB9-437C-8033-035CEADA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F0DFE-DFF9-417B-8C1E-99E500D68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T2w</a:t>
            </a:r>
          </a:p>
          <a:p>
            <a:r>
              <a:rPr lang="en-US" dirty="0"/>
              <a:t>Diffusion weighted (DWI)</a:t>
            </a:r>
          </a:p>
          <a:p>
            <a:r>
              <a:rPr lang="en-US" dirty="0"/>
              <a:t>Perfusion – Dynamic contrast enhanced (DCE)</a:t>
            </a:r>
          </a:p>
          <a:p>
            <a:r>
              <a:rPr lang="en-US" dirty="0"/>
              <a:t>Spectroscopy (MRIS)</a:t>
            </a:r>
          </a:p>
        </p:txBody>
      </p:sp>
    </p:spTree>
    <p:extLst>
      <p:ext uri="{BB962C8B-B14F-4D97-AF65-F5344CB8AC3E}">
        <p14:creationId xmlns:p14="http://schemas.microsoft.com/office/powerpoint/2010/main" val="212345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7315-103C-46CF-9A6A-BF015607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5AA8B-6F33-4EEF-8003-7D169B58D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high spatial anatomy</a:t>
            </a:r>
          </a:p>
          <a:p>
            <a:r>
              <a:rPr lang="en-US" dirty="0"/>
              <a:t>Defines zones, SV, neurovascular bundles</a:t>
            </a:r>
          </a:p>
          <a:p>
            <a:r>
              <a:rPr lang="en-US" dirty="0"/>
              <a:t>Dominant sequence to detect transitional zone </a:t>
            </a:r>
            <a:r>
              <a:rPr lang="en-US" dirty="0" err="1"/>
              <a:t>tumours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7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456A-CEA5-401F-8FCE-DD310AC0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Prostate RT Important?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3212E-211F-4737-8DFB-FE386CE9E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6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53E6-A987-4B02-B21E-B052079C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EC206-0B96-409A-9294-F56A252E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Functioning imaging that measures the motion of water molecules in tissue enabling calculation of Apparent Diffusion Coefficient (ADC)</a:t>
            </a:r>
          </a:p>
          <a:p>
            <a:r>
              <a:rPr lang="en-US" dirty="0"/>
              <a:t>Can help identify tumour from benign abnormalities (fibrosis, prostatitis, scar tissue, </a:t>
            </a:r>
            <a:r>
              <a:rPr lang="en-US" dirty="0" err="1"/>
              <a:t>haemorrhage</a:t>
            </a:r>
            <a:r>
              <a:rPr lang="en-US" dirty="0"/>
              <a:t>, post radiation changes)</a:t>
            </a:r>
          </a:p>
          <a:p>
            <a:r>
              <a:rPr lang="en-US" dirty="0"/>
              <a:t>Dominant sequence to detect peripheral zone </a:t>
            </a:r>
            <a:r>
              <a:rPr lang="en-US" dirty="0" err="1"/>
              <a:t>tumours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3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CC32F-CC71-4D01-B371-1789020C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A319-3BA8-4A68-8B58-36CFAB6F9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based T1w sequences pre, during and post Gadolinium</a:t>
            </a:r>
          </a:p>
          <a:p>
            <a:r>
              <a:rPr lang="en-US" dirty="0"/>
              <a:t>Assesses tumour angiogenesis – early and high amplitude enhancement followed by washout</a:t>
            </a:r>
          </a:p>
          <a:p>
            <a:r>
              <a:rPr lang="en-US" dirty="0"/>
              <a:t>Usually used as an adjunct to T2w/DWI </a:t>
            </a:r>
          </a:p>
          <a:p>
            <a:r>
              <a:rPr lang="en-US" dirty="0"/>
              <a:t>Dominant sequence to detect recurrence following therapy</a:t>
            </a:r>
          </a:p>
        </p:txBody>
      </p:sp>
    </p:spTree>
    <p:extLst>
      <p:ext uri="{BB962C8B-B14F-4D97-AF65-F5344CB8AC3E}">
        <p14:creationId xmlns:p14="http://schemas.microsoft.com/office/powerpoint/2010/main" val="73352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2811-1CC5-484F-8D6E-D41DB64A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PIRADS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7FC81-AF9C-4C43-AFAD-16E8A1924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Prostate Imaging Reporting and Data System</a:t>
            </a:r>
          </a:p>
          <a:p>
            <a:r>
              <a:rPr lang="en-US" dirty="0"/>
              <a:t>Reporting scheme for </a:t>
            </a:r>
            <a:r>
              <a:rPr lang="en-US" dirty="0" err="1"/>
              <a:t>mpMRI</a:t>
            </a:r>
            <a:r>
              <a:rPr lang="en-US" dirty="0"/>
              <a:t> in the evaluation of suspected prostate cancer</a:t>
            </a:r>
          </a:p>
          <a:p>
            <a:r>
              <a:rPr lang="en-US" dirty="0"/>
              <a:t>Each lesion can be scored 1-5 on DWI and on T2W, as well as by the absence or presence of dynamic contrast enhancement. </a:t>
            </a:r>
          </a:p>
          <a:p>
            <a:r>
              <a:rPr lang="en-US" dirty="0"/>
              <a:t>For the transition zone, the PI-RADS assessment is primarily determined by the T2W score and sometimes modified by the DWI score. </a:t>
            </a:r>
          </a:p>
          <a:p>
            <a:r>
              <a:rPr lang="en-US" dirty="0"/>
              <a:t>For the peripheral zone, the PI-RADS assessment is primarily determined by the DWI score and sometimes modified by the presence of dynamic contrast enhancement.</a:t>
            </a:r>
          </a:p>
        </p:txBody>
      </p:sp>
    </p:spTree>
    <p:extLst>
      <p:ext uri="{BB962C8B-B14F-4D97-AF65-F5344CB8AC3E}">
        <p14:creationId xmlns:p14="http://schemas.microsoft.com/office/powerpoint/2010/main" val="344114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C391-1494-4384-AC6B-5584C3BB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90945-7C5F-4452-8DF0-F0EFB1B90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lesion is assigned a score from 1 to 5 indicating the likelihood of clinically significant cancer:</a:t>
            </a:r>
          </a:p>
          <a:p>
            <a:r>
              <a:rPr lang="en-US" b="1" dirty="0"/>
              <a:t>PI-RADS 1</a:t>
            </a:r>
            <a:r>
              <a:rPr lang="en-US" dirty="0"/>
              <a:t>: very low (clinically significant cancer is highly unlikely to be present)</a:t>
            </a:r>
          </a:p>
          <a:p>
            <a:r>
              <a:rPr lang="en-US" b="1" dirty="0"/>
              <a:t>PI-RADS 2</a:t>
            </a:r>
            <a:r>
              <a:rPr lang="en-US" dirty="0"/>
              <a:t>: low (clinically significant cancer is unlikely to be present)</a:t>
            </a:r>
          </a:p>
          <a:p>
            <a:r>
              <a:rPr lang="en-US" b="1" dirty="0"/>
              <a:t>PI-RADS 3</a:t>
            </a:r>
            <a:r>
              <a:rPr lang="en-US" dirty="0"/>
              <a:t>: intermediate (the presence of clinically significant cancer is equivocal)</a:t>
            </a:r>
          </a:p>
          <a:p>
            <a:r>
              <a:rPr lang="en-US" b="1" dirty="0"/>
              <a:t>PI-RADS 4</a:t>
            </a:r>
            <a:r>
              <a:rPr lang="en-US" dirty="0"/>
              <a:t>: high (clinically significant cancer is likely to be present)</a:t>
            </a:r>
          </a:p>
          <a:p>
            <a:r>
              <a:rPr lang="en-US" b="1" dirty="0"/>
              <a:t>PI-RADS 5</a:t>
            </a:r>
            <a:r>
              <a:rPr lang="en-US" dirty="0"/>
              <a:t>: very high (clinically significant cancer is highly likely to be present)</a:t>
            </a:r>
          </a:p>
          <a:p>
            <a:r>
              <a:rPr lang="en-US" b="1" dirty="0"/>
              <a:t>PI-RADS X</a:t>
            </a:r>
            <a:r>
              <a:rPr lang="en-US" dirty="0"/>
              <a:t>: component of exam technically inadequate or not performed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00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6678-425B-8243-8EFC-1AC06769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Anatomy of Prostate Gland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7581-7066-D54C-8E34-863FF91FE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073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Peripheral Zone</a:t>
            </a:r>
          </a:p>
          <a:p>
            <a:pPr lvl="1"/>
            <a:r>
              <a:rPr lang="en-US" dirty="0"/>
              <a:t>Thin layer of homogenous high T2 signal intensity</a:t>
            </a:r>
          </a:p>
          <a:p>
            <a:r>
              <a:rPr lang="en-US" dirty="0"/>
              <a:t>Transitional Zone</a:t>
            </a:r>
          </a:p>
          <a:p>
            <a:pPr lvl="1"/>
            <a:r>
              <a:rPr lang="en-US" dirty="0"/>
              <a:t>Heterogenous intermediate signal intensities</a:t>
            </a:r>
          </a:p>
          <a:p>
            <a:r>
              <a:rPr lang="en-US" dirty="0"/>
              <a:t>Central Zone</a:t>
            </a:r>
          </a:p>
          <a:p>
            <a:pPr lvl="1"/>
            <a:r>
              <a:rPr lang="en-US" dirty="0"/>
              <a:t>Surrounds ejaculatory ducts, low T2 signal intensity</a:t>
            </a:r>
          </a:p>
          <a:p>
            <a:r>
              <a:rPr lang="en-US" dirty="0"/>
              <a:t>Anterior Fibromuscular Stroma</a:t>
            </a:r>
          </a:p>
          <a:p>
            <a:pPr lvl="1"/>
            <a:r>
              <a:rPr lang="en-US" dirty="0"/>
              <a:t>Contiguous with detrusor muscle </a:t>
            </a:r>
            <a:r>
              <a:rPr lang="en-US" dirty="0" err="1"/>
              <a:t>fibres</a:t>
            </a:r>
            <a:r>
              <a:rPr lang="en-US" dirty="0"/>
              <a:t> and external urethral sphincter, low T2 signal intensity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DD924-F971-2131-F93D-009191760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0" t="45126" r="34577" b="21011"/>
          <a:stretch/>
        </p:blipFill>
        <p:spPr>
          <a:xfrm>
            <a:off x="7248939" y="1690688"/>
            <a:ext cx="43249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41F1-B3D3-7AA5-C936-180B30E8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Seminal Vesicles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DD92-D2F0-8740-34F4-2CB93EB1D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98ABE-7077-EEC1-CD84-EEA19188B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C0C31-0A6A-F96B-917B-C3684881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6" t="47536" r="32609" b="21531"/>
          <a:stretch/>
        </p:blipFill>
        <p:spPr>
          <a:xfrm>
            <a:off x="5183188" y="786299"/>
            <a:ext cx="5816115" cy="51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0CEE-9CA2-13F3-9AEB-DBB09F7D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Urethra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AF523-B288-CB4C-EFDC-D46B076A8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F044-700C-C759-BB92-E1CF9C8B9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C8C6A-D798-DEDD-88CC-5DE9B6240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39" t="37675" r="22500" b="17278"/>
          <a:stretch/>
        </p:blipFill>
        <p:spPr>
          <a:xfrm>
            <a:off x="5857461" y="494825"/>
            <a:ext cx="4810539" cy="58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52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600F-A0C8-5514-04EB-32F43E30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Penile Bulb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A313D-1BF9-D12D-9DB0-7D139C93A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3067E-09F6-EA8B-9E95-6774C9685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3E4BB-E86C-BEAB-C6EC-125E03D5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3" t="50000" r="28261" b="26172"/>
          <a:stretch/>
        </p:blipFill>
        <p:spPr>
          <a:xfrm>
            <a:off x="3647970" y="1616765"/>
            <a:ext cx="7869053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BABE-E2A6-8BAD-6E0A-34D13CA5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46DE3-627D-98C8-8ADC-0ECE33979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378CA-D998-D232-BCFD-DEFD6E9E8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8522C-1346-024D-B6A0-302BADE80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9" t="51595" r="29022" b="23658"/>
          <a:stretch/>
        </p:blipFill>
        <p:spPr>
          <a:xfrm>
            <a:off x="2380163" y="2057400"/>
            <a:ext cx="7431674" cy="33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4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AB02F-1A25-40A7-B56C-C8E3AAEF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611B3-244D-4399-A51D-6EE04C038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70-75% of </a:t>
            </a:r>
            <a:r>
              <a:rPr lang="en-US" dirty="0" err="1"/>
              <a:t>tumours</a:t>
            </a:r>
            <a:endParaRPr lang="en-US" dirty="0"/>
          </a:p>
          <a:p>
            <a:r>
              <a:rPr lang="en-US" dirty="0"/>
              <a:t>Best evaluated by DWI, in conjunction with T2w and DCE</a:t>
            </a:r>
          </a:p>
          <a:p>
            <a:r>
              <a:rPr lang="en-US" dirty="0"/>
              <a:t>DWI – hyperintense</a:t>
            </a:r>
          </a:p>
          <a:p>
            <a:r>
              <a:rPr lang="en-US" dirty="0"/>
              <a:t>ADC – </a:t>
            </a:r>
            <a:r>
              <a:rPr lang="en-US" dirty="0" err="1"/>
              <a:t>hypotintense</a:t>
            </a:r>
            <a:endParaRPr lang="en-US" dirty="0"/>
          </a:p>
          <a:p>
            <a:r>
              <a:rPr lang="en-US" dirty="0"/>
              <a:t>DCE – early and intense enhancement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5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E512C-4D20-404D-AACA-21609D290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8" t="35935" r="17282" b="19405"/>
          <a:stretch/>
        </p:blipFill>
        <p:spPr>
          <a:xfrm>
            <a:off x="2054087" y="968124"/>
            <a:ext cx="8030817" cy="4558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DCC524-031F-4D4D-B485-AB6AAFF64153}"/>
              </a:ext>
            </a:extLst>
          </p:cNvPr>
          <p:cNvSpPr/>
          <p:nvPr/>
        </p:nvSpPr>
        <p:spPr>
          <a:xfrm>
            <a:off x="3472070" y="2981739"/>
            <a:ext cx="2756452" cy="265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DDA5B-6132-44C8-8270-F11445325F38}"/>
              </a:ext>
            </a:extLst>
          </p:cNvPr>
          <p:cNvSpPr txBox="1"/>
          <p:nvPr/>
        </p:nvSpPr>
        <p:spPr>
          <a:xfrm>
            <a:off x="1245704" y="5936974"/>
            <a:ext cx="473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Cancer Registry Malaysia 2012-2016</a:t>
            </a:r>
          </a:p>
        </p:txBody>
      </p:sp>
    </p:spTree>
    <p:extLst>
      <p:ext uri="{BB962C8B-B14F-4D97-AF65-F5344CB8AC3E}">
        <p14:creationId xmlns:p14="http://schemas.microsoft.com/office/powerpoint/2010/main" val="2124570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7CCF2-8AC8-47C2-85A8-604AE0BC8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2" t="21242" r="44783" b="14765"/>
          <a:stretch/>
        </p:blipFill>
        <p:spPr>
          <a:xfrm>
            <a:off x="1391478" y="131687"/>
            <a:ext cx="8786192" cy="65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E9A0-7299-453E-B03C-1A9BD212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Transitional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5282-4361-4CE1-BF81-C26844A74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Primarily evaluated by T2w, with DCE and DWI confirmation</a:t>
            </a:r>
          </a:p>
          <a:p>
            <a:r>
              <a:rPr lang="en-US" dirty="0"/>
              <a:t>T2w – hypointense</a:t>
            </a:r>
          </a:p>
          <a:p>
            <a:r>
              <a:rPr lang="en-US" dirty="0"/>
              <a:t>DWI – hyperintense</a:t>
            </a:r>
          </a:p>
          <a:p>
            <a:r>
              <a:rPr lang="en-US" dirty="0"/>
              <a:t>ADC – hypointense</a:t>
            </a:r>
          </a:p>
          <a:p>
            <a:r>
              <a:rPr lang="en-US" dirty="0"/>
              <a:t>DCE – early and intense enhancement</a:t>
            </a:r>
          </a:p>
        </p:txBody>
      </p:sp>
    </p:spTree>
    <p:extLst>
      <p:ext uri="{BB962C8B-B14F-4D97-AF65-F5344CB8AC3E}">
        <p14:creationId xmlns:p14="http://schemas.microsoft.com/office/powerpoint/2010/main" val="3586936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D5DA1-A87E-49D4-8F11-4DC354761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2" t="22596" r="45218" b="13605"/>
          <a:stretch/>
        </p:blipFill>
        <p:spPr>
          <a:xfrm>
            <a:off x="1563757" y="251662"/>
            <a:ext cx="8415130" cy="63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1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03BBE-4001-411B-8E23-6064BEF1E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16409" r="40108" b="37772"/>
          <a:stretch/>
        </p:blipFill>
        <p:spPr>
          <a:xfrm>
            <a:off x="2385390" y="768625"/>
            <a:ext cx="7076661" cy="44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3-year-old man with ectopic BPH in the peripheral zone mimicking... |  Download Scientific Diagram">
            <a:extLst>
              <a:ext uri="{FF2B5EF4-FFF2-40B4-BE49-F238E27FC236}">
                <a16:creationId xmlns:a16="http://schemas.microsoft.com/office/drawing/2014/main" id="{4EDDB3D7-D25F-4E83-AD6B-C1AEDE48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6" y="1709529"/>
            <a:ext cx="9994004" cy="3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6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0499-A740-7F58-F844-46715F6C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Extraprostatic</a:t>
            </a:r>
            <a:r>
              <a:rPr lang="en-US" dirty="0"/>
              <a:t> 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D72B-6589-60BD-4F3A-8AF26AF1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6096" cy="4351338"/>
          </a:xfrm>
        </p:spPr>
        <p:txBody>
          <a:bodyPr/>
          <a:lstStyle/>
          <a:p>
            <a:r>
              <a:rPr lang="en-US" dirty="0"/>
              <a:t>Bulging prostatic contour</a:t>
            </a:r>
          </a:p>
          <a:p>
            <a:r>
              <a:rPr lang="en-US" dirty="0"/>
              <a:t>Irregular/spiculated margin</a:t>
            </a:r>
          </a:p>
          <a:p>
            <a:r>
              <a:rPr lang="en-US" dirty="0"/>
              <a:t>Obliteration of </a:t>
            </a:r>
            <a:r>
              <a:rPr lang="en-US" dirty="0" err="1"/>
              <a:t>retroprostatic</a:t>
            </a:r>
            <a:r>
              <a:rPr lang="en-US" dirty="0"/>
              <a:t> angle</a:t>
            </a:r>
          </a:p>
          <a:p>
            <a:r>
              <a:rPr lang="en-US" dirty="0" err="1"/>
              <a:t>Tumour</a:t>
            </a:r>
            <a:r>
              <a:rPr lang="en-US" dirty="0"/>
              <a:t>-capsule interface &gt;1cm</a:t>
            </a:r>
          </a:p>
          <a:p>
            <a:r>
              <a:rPr lang="en-US" dirty="0"/>
              <a:t>Breach of capsule with direct tumour extension or bladder wall invasion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098E9-B928-D2B9-EEB0-8E80367EB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0" t="47999" r="25000" b="22243"/>
          <a:stretch/>
        </p:blipFill>
        <p:spPr>
          <a:xfrm>
            <a:off x="6615599" y="1506489"/>
            <a:ext cx="5024786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2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5883-7FAB-3A60-187C-2D3FB002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Neurovascular bundle Invasion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3CA6-8E52-3194-8864-FB48A776D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2C517-D94A-5349-69CD-EB9A0DB1F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77" t="50000" r="23385" b="20601"/>
          <a:stretch/>
        </p:blipFill>
        <p:spPr>
          <a:xfrm>
            <a:off x="2124222" y="2054245"/>
            <a:ext cx="8636606" cy="38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4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F8F2-9EF0-DDE2-96B2-F262EC0E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Seminal Vesicle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3EE8-A284-4B5C-9013-EFD8A924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5147" cy="4351338"/>
          </a:xfrm>
        </p:spPr>
        <p:txBody>
          <a:bodyPr/>
          <a:lstStyle/>
          <a:p>
            <a:r>
              <a:rPr lang="en-US" dirty="0"/>
              <a:t>Low T2 signal intensity</a:t>
            </a:r>
          </a:p>
          <a:p>
            <a:r>
              <a:rPr lang="en-US" dirty="0"/>
              <a:t>Restricted diffusion</a:t>
            </a:r>
          </a:p>
          <a:p>
            <a:r>
              <a:rPr lang="en-US" dirty="0"/>
              <a:t>Abnormal contrast enhancement</a:t>
            </a:r>
          </a:p>
          <a:p>
            <a:r>
              <a:rPr lang="en-US" dirty="0"/>
              <a:t>Obliteration of angle between base of prostate and SV</a:t>
            </a:r>
          </a:p>
          <a:p>
            <a:r>
              <a:rPr lang="en-US" dirty="0"/>
              <a:t>Direct tumour extension from prostate to SV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9A01E-F02C-BE77-170A-E6364315B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39" t="45536" r="23962" b="24295"/>
          <a:stretch/>
        </p:blipFill>
        <p:spPr>
          <a:xfrm>
            <a:off x="5564966" y="2236763"/>
            <a:ext cx="6407023" cy="2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2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DD9BB-2E67-48ED-85BA-9B9F9627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&amp;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EA6C9-CD21-41CD-AC50-32BF880E6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1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EF44-D9E4-4C2B-8B2E-64C9B3FC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Gleason Score – Grade/Differentiation</a:t>
            </a:r>
          </a:p>
        </p:txBody>
      </p:sp>
      <p:pic>
        <p:nvPicPr>
          <p:cNvPr id="1026" name="Picture 2" descr="Gleason grading system - Wikipedia">
            <a:extLst>
              <a:ext uri="{FF2B5EF4-FFF2-40B4-BE49-F238E27FC236}">
                <a16:creationId xmlns:a16="http://schemas.microsoft.com/office/drawing/2014/main" id="{A372FCDF-9BDD-49CB-857D-CDAB4A1F8E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3" y="1489293"/>
            <a:ext cx="6506818" cy="48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41193-849B-4B26-A6BB-841B6065F934}"/>
              </a:ext>
            </a:extLst>
          </p:cNvPr>
          <p:cNvSpPr txBox="1"/>
          <p:nvPr/>
        </p:nvSpPr>
        <p:spPr>
          <a:xfrm>
            <a:off x="8468139" y="1690688"/>
            <a:ext cx="25444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Gleason score is </a:t>
            </a:r>
            <a:r>
              <a:rPr lang="en-US" b="1" dirty="0"/>
              <a:t>determined by adding the two most common grades</a:t>
            </a:r>
            <a:r>
              <a:rPr lang="en-US" dirty="0"/>
              <a:t>. For example, the most common grade of the cells in a tissue sample may be grade 3 cells, followed by grade 4 cells. </a:t>
            </a:r>
            <a:r>
              <a:rPr lang="en-US"/>
              <a:t>The Gleason score for this sample would be 7 (3+4)</a:t>
            </a:r>
          </a:p>
        </p:txBody>
      </p:sp>
    </p:spTree>
    <p:extLst>
      <p:ext uri="{BB962C8B-B14F-4D97-AF65-F5344CB8AC3E}">
        <p14:creationId xmlns:p14="http://schemas.microsoft.com/office/powerpoint/2010/main" val="338310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4EA35-CF94-402B-A5A6-FF26997DB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40" t="41155" r="18804" b="29459"/>
          <a:stretch/>
        </p:blipFill>
        <p:spPr>
          <a:xfrm>
            <a:off x="1957132" y="1709530"/>
            <a:ext cx="8447045" cy="332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FA2471-F019-46FD-941B-674A4846902E}"/>
              </a:ext>
            </a:extLst>
          </p:cNvPr>
          <p:cNvSpPr txBox="1"/>
          <p:nvPr/>
        </p:nvSpPr>
        <p:spPr>
          <a:xfrm>
            <a:off x="1245704" y="5936974"/>
            <a:ext cx="473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Cancer Registry Malaysia 2012-2016</a:t>
            </a:r>
          </a:p>
        </p:txBody>
      </p:sp>
    </p:spTree>
    <p:extLst>
      <p:ext uri="{BB962C8B-B14F-4D97-AF65-F5344CB8AC3E}">
        <p14:creationId xmlns:p14="http://schemas.microsoft.com/office/powerpoint/2010/main" val="193117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BFB65-FCFD-4F94-97DB-011B3284C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8" t="24721" r="15326" b="16119"/>
          <a:stretch/>
        </p:blipFill>
        <p:spPr>
          <a:xfrm>
            <a:off x="2211728" y="193604"/>
            <a:ext cx="8111716" cy="629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DF9DE-28E0-4978-8C45-D114C6455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3" t="35355" r="21196" b="42798"/>
          <a:stretch/>
        </p:blipFill>
        <p:spPr>
          <a:xfrm>
            <a:off x="1166191" y="1734610"/>
            <a:ext cx="10067195" cy="29169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C4911A-3604-4DCC-8995-BD973359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ISUP Grade Group</a:t>
            </a:r>
          </a:p>
        </p:txBody>
      </p:sp>
    </p:spTree>
    <p:extLst>
      <p:ext uri="{BB962C8B-B14F-4D97-AF65-F5344CB8AC3E}">
        <p14:creationId xmlns:p14="http://schemas.microsoft.com/office/powerpoint/2010/main" val="56213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66A36-762B-4839-A322-19FECB97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86" t="38642" r="20979" b="37385"/>
          <a:stretch/>
        </p:blipFill>
        <p:spPr>
          <a:xfrm>
            <a:off x="1603513" y="1772638"/>
            <a:ext cx="9001750" cy="28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0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1332" y="4239084"/>
            <a:ext cx="10804912" cy="179191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261073" marR="458611" indent="-253757">
              <a:lnSpc>
                <a:spcPct val="117900"/>
              </a:lnSpc>
              <a:spcBef>
                <a:spcPts val="61"/>
              </a:spcBef>
              <a:buSzPct val="122727"/>
              <a:buChar char="•"/>
              <a:tabLst>
                <a:tab pos="261073" algn="l"/>
                <a:tab pos="261458" algn="l"/>
              </a:tabLst>
            </a:pP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proPSMA</a:t>
            </a:r>
            <a:r>
              <a:rPr sz="2001" spc="33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trial</a:t>
            </a:r>
            <a:r>
              <a:rPr sz="2001" spc="-6" dirty="0">
                <a:latin typeface="Microsoft Sans Serif"/>
                <a:cs typeface="Microsoft Sans Serif"/>
              </a:rPr>
              <a:t>;</a:t>
            </a:r>
            <a:r>
              <a:rPr sz="2001" spc="27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302</a:t>
            </a:r>
            <a:r>
              <a:rPr sz="2001" spc="36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patients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were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randomly</a:t>
            </a:r>
            <a:r>
              <a:rPr sz="2001" spc="39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assigned</a:t>
            </a:r>
            <a:r>
              <a:rPr sz="2001" spc="36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to</a:t>
            </a:r>
            <a:r>
              <a:rPr sz="2001" spc="24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conventional</a:t>
            </a:r>
            <a:r>
              <a:rPr sz="2001" spc="39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imaging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with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CT</a:t>
            </a:r>
            <a:r>
              <a:rPr sz="2001" spc="24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and </a:t>
            </a:r>
            <a:r>
              <a:rPr sz="2001" spc="-522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bone</a:t>
            </a:r>
            <a:r>
              <a:rPr sz="2001" spc="18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scintigraphy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or</a:t>
            </a:r>
            <a:r>
              <a:rPr sz="2001" spc="27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68Ga-PSMA-11</a:t>
            </a:r>
            <a:r>
              <a:rPr sz="2001" spc="45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PET/CT.</a:t>
            </a:r>
            <a:endParaRPr sz="2001">
              <a:latin typeface="Microsoft Sans Serif"/>
              <a:cs typeface="Microsoft Sans Serif"/>
            </a:endParaRPr>
          </a:p>
          <a:p>
            <a:pPr marL="261073" indent="-253757">
              <a:spcBef>
                <a:spcPts val="431"/>
              </a:spcBef>
              <a:buSzPct val="122727"/>
              <a:buChar char="•"/>
              <a:tabLst>
                <a:tab pos="261073" algn="l"/>
                <a:tab pos="261458" algn="l"/>
              </a:tabLst>
            </a:pP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Accuracy</a:t>
            </a:r>
            <a:r>
              <a:rPr sz="2001" spc="21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of</a:t>
            </a:r>
            <a:r>
              <a:rPr sz="2001" spc="30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68Ga-PSMA</a:t>
            </a:r>
            <a:r>
              <a:rPr sz="2001" spc="39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PET/CT</a:t>
            </a:r>
            <a:r>
              <a:rPr sz="2001" spc="18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was</a:t>
            </a:r>
            <a:r>
              <a:rPr sz="2001" spc="24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27%</a:t>
            </a:r>
            <a:r>
              <a:rPr sz="2001" spc="42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higher</a:t>
            </a:r>
            <a:r>
              <a:rPr sz="2001" spc="42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than</a:t>
            </a:r>
            <a:r>
              <a:rPr sz="2001" spc="24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that</a:t>
            </a:r>
            <a:r>
              <a:rPr sz="2001" spc="30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of</a:t>
            </a:r>
            <a:r>
              <a:rPr sz="2001" spc="24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CT</a:t>
            </a:r>
            <a:r>
              <a:rPr sz="2001" spc="30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and</a:t>
            </a:r>
            <a:r>
              <a:rPr sz="2001" spc="24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bone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6" dirty="0">
                <a:latin typeface="Microsoft Sans Serif"/>
                <a:cs typeface="Microsoft Sans Serif"/>
              </a:rPr>
              <a:t>scintigraphy</a:t>
            </a:r>
            <a:endParaRPr sz="2001">
              <a:latin typeface="Microsoft Sans Serif"/>
              <a:cs typeface="Microsoft Sans Serif"/>
            </a:endParaRPr>
          </a:p>
          <a:p>
            <a:pPr marL="261073" marR="3081" indent="-253757">
              <a:lnSpc>
                <a:spcPts val="2832"/>
              </a:lnSpc>
              <a:spcBef>
                <a:spcPts val="61"/>
              </a:spcBef>
              <a:buSzPct val="122727"/>
              <a:buChar char="•"/>
              <a:tabLst>
                <a:tab pos="261073" algn="l"/>
                <a:tab pos="261458" algn="l"/>
              </a:tabLst>
            </a:pP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Conventional</a:t>
            </a:r>
            <a:r>
              <a:rPr sz="2001" spc="42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imaging</a:t>
            </a:r>
            <a:r>
              <a:rPr sz="2001" spc="36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had</a:t>
            </a:r>
            <a:r>
              <a:rPr sz="2001" spc="24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a</a:t>
            </a:r>
            <a:r>
              <a:rPr sz="2001" spc="33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lower</a:t>
            </a:r>
            <a:r>
              <a:rPr sz="2001" spc="36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sensitivity</a:t>
            </a:r>
            <a:r>
              <a:rPr sz="2001" spc="36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(38%</a:t>
            </a:r>
            <a:r>
              <a:rPr sz="2001" spc="36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vs</a:t>
            </a:r>
            <a:r>
              <a:rPr sz="2001" spc="33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85%)</a:t>
            </a:r>
            <a:r>
              <a:rPr sz="2001" spc="39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solidFill>
                  <a:srgbClr val="B51600"/>
                </a:solidFill>
                <a:latin typeface="Microsoft Sans Serif"/>
                <a:cs typeface="Microsoft Sans Serif"/>
              </a:rPr>
              <a:t>and</a:t>
            </a:r>
            <a:r>
              <a:rPr sz="2001" spc="27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6" dirty="0">
                <a:solidFill>
                  <a:srgbClr val="B51600"/>
                </a:solidFill>
                <a:latin typeface="Microsoft Sans Serif"/>
                <a:cs typeface="Microsoft Sans Serif"/>
              </a:rPr>
              <a:t>specificity</a:t>
            </a:r>
            <a:r>
              <a:rPr sz="2001" spc="27" dirty="0">
                <a:solidFill>
                  <a:srgbClr val="B51600"/>
                </a:solidFill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(91%vs.</a:t>
            </a:r>
            <a:r>
              <a:rPr sz="2001" spc="39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98%)</a:t>
            </a:r>
            <a:r>
              <a:rPr sz="2001" spc="39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than </a:t>
            </a:r>
            <a:r>
              <a:rPr sz="2001" spc="-525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PSMA</a:t>
            </a:r>
            <a:r>
              <a:rPr sz="2001" spc="18" dirty="0">
                <a:latin typeface="Microsoft Sans Serif"/>
                <a:cs typeface="Microsoft Sans Serif"/>
              </a:rPr>
              <a:t> </a:t>
            </a:r>
            <a:r>
              <a:rPr sz="2001" spc="-3" dirty="0">
                <a:latin typeface="Microsoft Sans Serif"/>
                <a:cs typeface="Microsoft Sans Serif"/>
              </a:rPr>
              <a:t>PET/CT.</a:t>
            </a:r>
            <a:endParaRPr sz="2001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2691" y="1936835"/>
            <a:ext cx="7615178" cy="20475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894" y="1404523"/>
            <a:ext cx="1799407" cy="43009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2729" b="1" spc="12" dirty="0">
                <a:latin typeface="Arial"/>
                <a:cs typeface="Arial"/>
              </a:rPr>
              <a:t>PSMA</a:t>
            </a:r>
            <a:r>
              <a:rPr sz="2729" b="1" spc="-49" dirty="0">
                <a:latin typeface="Arial"/>
                <a:cs typeface="Arial"/>
              </a:rPr>
              <a:t> </a:t>
            </a:r>
            <a:r>
              <a:rPr sz="2729" b="1" spc="12" dirty="0">
                <a:latin typeface="Arial"/>
                <a:cs typeface="Arial"/>
              </a:rPr>
              <a:t>PET</a:t>
            </a:r>
            <a:endParaRPr sz="2729" dirty="0">
              <a:latin typeface="Arial"/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23D7B0-0365-4CB5-B7A4-3FB88937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Staging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CCN Prostate Cancer Guidelines Emphasize Risk Stratification">
            <a:extLst>
              <a:ext uri="{FF2B5EF4-FFF2-40B4-BE49-F238E27FC236}">
                <a16:creationId xmlns:a16="http://schemas.microsoft.com/office/drawing/2014/main" id="{B748886C-9790-468E-86B8-340F6F64B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0"/>
            <a:ext cx="785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36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0677" y="1923785"/>
            <a:ext cx="11210770" cy="4323890"/>
            <a:chOff x="808457" y="3172464"/>
            <a:chExt cx="18487390" cy="71304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4273" y="3172464"/>
              <a:ext cx="18331390" cy="70616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9869" y="5389050"/>
              <a:ext cx="18424525" cy="4881880"/>
            </a:xfrm>
            <a:custGeom>
              <a:avLst/>
              <a:gdLst/>
              <a:ahLst/>
              <a:cxnLst/>
              <a:rect l="l" t="t" r="r" b="b"/>
              <a:pathLst>
                <a:path w="18424525" h="4881880">
                  <a:moveTo>
                    <a:pt x="21287" y="530559"/>
                  </a:moveTo>
                  <a:lnTo>
                    <a:pt x="18403031" y="530559"/>
                  </a:lnTo>
                  <a:lnTo>
                    <a:pt x="18403031" y="0"/>
                  </a:lnTo>
                  <a:lnTo>
                    <a:pt x="21287" y="0"/>
                  </a:lnTo>
                  <a:lnTo>
                    <a:pt x="21287" y="530559"/>
                  </a:lnTo>
                  <a:close/>
                </a:path>
                <a:path w="18424525" h="4881880">
                  <a:moveTo>
                    <a:pt x="0" y="2158782"/>
                  </a:moveTo>
                  <a:lnTo>
                    <a:pt x="18424360" y="2158782"/>
                  </a:lnTo>
                  <a:lnTo>
                    <a:pt x="18424360" y="1038502"/>
                  </a:lnTo>
                  <a:lnTo>
                    <a:pt x="0" y="1038502"/>
                  </a:lnTo>
                  <a:lnTo>
                    <a:pt x="0" y="2158782"/>
                  </a:lnTo>
                  <a:close/>
                </a:path>
                <a:path w="18424525" h="4881880">
                  <a:moveTo>
                    <a:pt x="5549" y="4881809"/>
                  </a:moveTo>
                  <a:lnTo>
                    <a:pt x="18418810" y="4881809"/>
                  </a:lnTo>
                  <a:lnTo>
                    <a:pt x="18418810" y="2707215"/>
                  </a:lnTo>
                  <a:lnTo>
                    <a:pt x="5549" y="2707215"/>
                  </a:lnTo>
                  <a:lnTo>
                    <a:pt x="5549" y="4881809"/>
                  </a:lnTo>
                  <a:close/>
                </a:path>
              </a:pathLst>
            </a:custGeom>
            <a:ln w="62825">
              <a:solidFill>
                <a:srgbClr val="ED220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2CD51A0-1E30-4731-9FD6-A68954A3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C5529-17A7-4FD4-883B-2C122AB47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2" t="29362" r="34022" b="27525"/>
          <a:stretch/>
        </p:blipFill>
        <p:spPr>
          <a:xfrm>
            <a:off x="1656521" y="1279350"/>
            <a:ext cx="8291465" cy="47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C112-92CE-FD63-FAE3-4A70D723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Risk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9E6EFE-8A5B-9B63-26B2-A301F73B7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A4B82-CD8F-F87F-A0C9-5904941F5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3167" r="18077" b="8287"/>
          <a:stretch/>
        </p:blipFill>
        <p:spPr>
          <a:xfrm>
            <a:off x="838200" y="1478354"/>
            <a:ext cx="5598942" cy="4698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0B29B-0536-6967-B938-09728FBB9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95" t="21542" r="21849" b="9911"/>
          <a:stretch/>
        </p:blipFill>
        <p:spPr>
          <a:xfrm>
            <a:off x="6533322" y="1478354"/>
            <a:ext cx="4774044" cy="46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2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7D4-950D-2EB9-6F9C-BB8899D6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Intermediate/High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6119F-58D2-3A1D-8B5E-8BA7F9D3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C09A6-7F46-D0AB-A8C0-A18BF514F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71" t="29125" r="19577" b="22242"/>
          <a:stretch/>
        </p:blipFill>
        <p:spPr>
          <a:xfrm>
            <a:off x="2017644" y="1470991"/>
            <a:ext cx="7987748" cy="52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2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9E1E-C22A-4A0F-B151-B8CAA22E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 Radiotherapy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EF937-8EF1-4791-A6E0-E4546AE55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3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BF21-D594-4028-8941-76F30B91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excellence in RT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AE78F-8284-46E8-A3B8-C7433604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About 1000 cases per year, approximately half will receive Prostate RT</a:t>
            </a:r>
          </a:p>
          <a:p>
            <a:pPr marL="514350" indent="-514350">
              <a:buAutoNum type="arabicPeriod"/>
            </a:pPr>
            <a:r>
              <a:rPr lang="en-US" dirty="0"/>
              <a:t>Only 30-40% will progress to metastatic disease</a:t>
            </a:r>
          </a:p>
          <a:p>
            <a:pPr marL="514350" indent="-514350">
              <a:buAutoNum type="arabicPeriod"/>
            </a:pPr>
            <a:r>
              <a:rPr lang="en-US" dirty="0"/>
              <a:t>Insidious onset and progression</a:t>
            </a:r>
          </a:p>
          <a:p>
            <a:pPr marL="514350" indent="-514350">
              <a:buAutoNum type="arabicPeriod"/>
            </a:pPr>
            <a:r>
              <a:rPr lang="en-US" dirty="0"/>
              <a:t>Most men with Prostate cancer will live long, fruitful lives and die from reasons other than prostate cancer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Therefore, they can and will experience LATE radiation side effects</a:t>
            </a:r>
          </a:p>
        </p:txBody>
      </p:sp>
    </p:spTree>
    <p:extLst>
      <p:ext uri="{BB962C8B-B14F-4D97-AF65-F5344CB8AC3E}">
        <p14:creationId xmlns:p14="http://schemas.microsoft.com/office/powerpoint/2010/main" val="3393519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44A9A-720A-46B2-851C-3933CCA03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F7AAA-D63E-4F0A-88AE-135F942A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Localised</a:t>
            </a:r>
            <a:r>
              <a:rPr lang="en-US" dirty="0"/>
              <a:t>/Locally advanced Prostate cancer</a:t>
            </a:r>
          </a:p>
          <a:p>
            <a:r>
              <a:rPr lang="en-US" dirty="0"/>
              <a:t>Low Volume MHSPC</a:t>
            </a:r>
          </a:p>
          <a:p>
            <a:r>
              <a:rPr lang="en-US" dirty="0"/>
              <a:t>Bleeding/Pain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48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AB04E-E982-4132-8622-0DE94EB4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IMRT vs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F1830-5CC5-4D7F-844D-BDF1A1BE0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IMRT/VMAT + IGRT is the SOC</a:t>
            </a:r>
          </a:p>
          <a:p>
            <a:r>
              <a:rPr lang="en-US" dirty="0"/>
              <a:t>Allows dose escalation</a:t>
            </a:r>
          </a:p>
          <a:p>
            <a:r>
              <a:rPr lang="en-US" dirty="0"/>
              <a:t>Reduced GI &amp; GU toxicity</a:t>
            </a:r>
          </a:p>
          <a:p>
            <a:r>
              <a:rPr lang="en-US" dirty="0"/>
              <a:t>Improved PSA RFS</a:t>
            </a:r>
          </a:p>
        </p:txBody>
      </p:sp>
    </p:spTree>
    <p:extLst>
      <p:ext uri="{BB962C8B-B14F-4D97-AF65-F5344CB8AC3E}">
        <p14:creationId xmlns:p14="http://schemas.microsoft.com/office/powerpoint/2010/main" val="3982641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052C-B384-486F-B4DF-68EF0653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escalation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D1ADB-7C34-40B2-9176-4B5003AF8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least 74Gy improves</a:t>
            </a:r>
          </a:p>
          <a:p>
            <a:pPr lvl="1"/>
            <a:r>
              <a:rPr lang="en-US" dirty="0"/>
              <a:t>BCR</a:t>
            </a:r>
          </a:p>
          <a:p>
            <a:pPr lvl="1"/>
            <a:r>
              <a:rPr lang="en-US" dirty="0"/>
              <a:t>DFS</a:t>
            </a:r>
          </a:p>
          <a:p>
            <a:pPr lvl="1"/>
            <a:r>
              <a:rPr lang="en-US" dirty="0"/>
              <a:t>Disease specific mortality</a:t>
            </a:r>
          </a:p>
          <a:p>
            <a:r>
              <a:rPr lang="en-US" dirty="0"/>
              <a:t>Late toxicities ≥G3</a:t>
            </a:r>
          </a:p>
          <a:p>
            <a:pPr lvl="1"/>
            <a:r>
              <a:rPr lang="en-US" dirty="0"/>
              <a:t>GU 2-5%</a:t>
            </a:r>
          </a:p>
          <a:p>
            <a:pPr lvl="1"/>
            <a:r>
              <a:rPr lang="en-US" dirty="0"/>
              <a:t>GI 2-3%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70BE-E23F-25A4-F1A4-7956D703C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0" t="36520" r="46346" b="23063"/>
          <a:stretch/>
        </p:blipFill>
        <p:spPr>
          <a:xfrm>
            <a:off x="5205045" y="1590588"/>
            <a:ext cx="6764599" cy="33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92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6D6F-55DB-6D36-CEB8-D45E25DB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GETUG AFU 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E9975-B171-D0F2-32A7-29B255887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3 RCT</a:t>
            </a:r>
          </a:p>
          <a:p>
            <a:r>
              <a:rPr lang="en-US" dirty="0"/>
              <a:t>505 patients with high risk PC 2009-2013</a:t>
            </a:r>
          </a:p>
          <a:p>
            <a:pPr lvl="1"/>
            <a:r>
              <a:rPr lang="en-US" dirty="0"/>
              <a:t>cT3-4, or</a:t>
            </a:r>
          </a:p>
          <a:p>
            <a:pPr lvl="1"/>
            <a:r>
              <a:rPr lang="en-US" dirty="0"/>
              <a:t>GS 8-10, or</a:t>
            </a:r>
          </a:p>
          <a:p>
            <a:pPr lvl="1"/>
            <a:r>
              <a:rPr lang="en-US" dirty="0"/>
              <a:t>PSA ≥ 20</a:t>
            </a:r>
          </a:p>
          <a:p>
            <a:pPr lvl="1"/>
            <a:r>
              <a:rPr lang="en-US" dirty="0"/>
              <a:t>Negative LN on CT/MRI</a:t>
            </a:r>
          </a:p>
          <a:p>
            <a:r>
              <a:rPr lang="en-US" dirty="0"/>
              <a:t>Randomized to RT 80Gy vs 70Gy</a:t>
            </a:r>
          </a:p>
          <a:p>
            <a:pPr lvl="1"/>
            <a:r>
              <a:rPr lang="en-US" dirty="0"/>
              <a:t>All received ADT x 3 years</a:t>
            </a:r>
          </a:p>
          <a:p>
            <a:pPr lvl="1"/>
            <a:r>
              <a:rPr lang="en-US" dirty="0"/>
              <a:t>All received pelvic node irradiation (46Gy)</a:t>
            </a:r>
          </a:p>
        </p:txBody>
      </p:sp>
    </p:spTree>
    <p:extLst>
      <p:ext uri="{BB962C8B-B14F-4D97-AF65-F5344CB8AC3E}">
        <p14:creationId xmlns:p14="http://schemas.microsoft.com/office/powerpoint/2010/main" val="2901828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F1B072-2BB3-EE8C-4CD6-7426C18A7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2" t="27065" r="48077" b="14520"/>
          <a:stretch/>
        </p:blipFill>
        <p:spPr>
          <a:xfrm>
            <a:off x="632875" y="750448"/>
            <a:ext cx="5463125" cy="3981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9EF0A-C24E-D391-59F2-5AC043C93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4" t="30349" r="51653" b="16497"/>
          <a:stretch/>
        </p:blipFill>
        <p:spPr>
          <a:xfrm>
            <a:off x="6217919" y="750448"/>
            <a:ext cx="5488318" cy="3981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26596A-7DD0-AD17-D58E-61FEEDF6EA71}"/>
              </a:ext>
            </a:extLst>
          </p:cNvPr>
          <p:cNvSpPr txBox="1"/>
          <p:nvPr/>
        </p:nvSpPr>
        <p:spPr>
          <a:xfrm>
            <a:off x="815926" y="5373858"/>
            <a:ext cx="510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year PFS 91.4% vs 88.1%, 10 year PFS 83.6% vs 72.2% HR 0.56, CI 0.4-0.76, p= 0.0005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C89EF-3D4F-CD90-5C4A-C2D18F2CAC48}"/>
              </a:ext>
            </a:extLst>
          </p:cNvPr>
          <p:cNvSpPr txBox="1"/>
          <p:nvPr/>
        </p:nvSpPr>
        <p:spPr>
          <a:xfrm>
            <a:off x="6557461" y="5371513"/>
            <a:ext cx="510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year OS 93.4% vs 88.7%, 10 year SS 77% vs 65.9% HR 0.61, CI 0.44-0.85, p= 0.0039</a:t>
            </a:r>
          </a:p>
        </p:txBody>
      </p:sp>
    </p:spTree>
    <p:extLst>
      <p:ext uri="{BB962C8B-B14F-4D97-AF65-F5344CB8AC3E}">
        <p14:creationId xmlns:p14="http://schemas.microsoft.com/office/powerpoint/2010/main" val="2133028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2602D-5B3F-1C5D-9E8C-5E8F9F575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5" t="33633" r="46230" b="39687"/>
          <a:stretch/>
        </p:blipFill>
        <p:spPr>
          <a:xfrm>
            <a:off x="1448972" y="1195755"/>
            <a:ext cx="8917833" cy="2883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897D4-CD7B-2975-1163-FE43EF3F11B3}"/>
              </a:ext>
            </a:extLst>
          </p:cNvPr>
          <p:cNvSpPr txBox="1"/>
          <p:nvPr/>
        </p:nvSpPr>
        <p:spPr>
          <a:xfrm>
            <a:off x="3868616" y="5064369"/>
            <a:ext cx="38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difference in late toxicities or QoL</a:t>
            </a:r>
          </a:p>
        </p:txBody>
      </p:sp>
    </p:spTree>
    <p:extLst>
      <p:ext uri="{BB962C8B-B14F-4D97-AF65-F5344CB8AC3E}">
        <p14:creationId xmlns:p14="http://schemas.microsoft.com/office/powerpoint/2010/main" val="3196897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CD3B-4FA6-4EB6-8799-342FE652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Hypofractionation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C14BC-ACE9-4DF3-B4B9-CA15C291D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Rationale – slowly proliferating cells are more susceptible to higher dose per fraction</a:t>
            </a:r>
          </a:p>
          <a:p>
            <a:r>
              <a:rPr lang="en-US" dirty="0"/>
              <a:t>Moderate hypofractionation – 2.5-3.4 </a:t>
            </a:r>
            <a:r>
              <a:rPr lang="en-US" dirty="0" err="1"/>
              <a:t>Gy</a:t>
            </a:r>
            <a:r>
              <a:rPr lang="en-US" dirty="0"/>
              <a:t>/#</a:t>
            </a:r>
          </a:p>
          <a:p>
            <a:r>
              <a:rPr lang="en-US" dirty="0"/>
              <a:t>Ultra hypofractionation - &gt;3.4Gy/#</a:t>
            </a:r>
          </a:p>
        </p:txBody>
      </p:sp>
    </p:spTree>
    <p:extLst>
      <p:ext uri="{BB962C8B-B14F-4D97-AF65-F5344CB8AC3E}">
        <p14:creationId xmlns:p14="http://schemas.microsoft.com/office/powerpoint/2010/main" val="1917268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D2AF-30ED-4918-821A-A293D249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Hypofractionation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67BD-C02B-4379-9747-1EE514BF1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CHHiP</a:t>
            </a:r>
            <a:endParaRPr lang="en-US" dirty="0"/>
          </a:p>
          <a:p>
            <a:pPr lvl="1"/>
            <a:r>
              <a:rPr lang="en-US" dirty="0"/>
              <a:t>Predominantly intermediate, n=3216</a:t>
            </a:r>
          </a:p>
          <a:p>
            <a:pPr lvl="1"/>
            <a:r>
              <a:rPr lang="en-US" dirty="0"/>
              <a:t>74Gy/37# vs 60Gy/20# vs 57Gy/19#</a:t>
            </a:r>
          </a:p>
          <a:p>
            <a:pPr lvl="1"/>
            <a:r>
              <a:rPr lang="en-US" dirty="0"/>
              <a:t>60Gy/20# not inferior biochemical and clinical failure</a:t>
            </a:r>
          </a:p>
          <a:p>
            <a:r>
              <a:rPr lang="en-US" dirty="0"/>
              <a:t>PROFIT</a:t>
            </a:r>
          </a:p>
          <a:p>
            <a:pPr lvl="1"/>
            <a:r>
              <a:rPr lang="en-US" dirty="0"/>
              <a:t>Intermediate risk, n=1206</a:t>
            </a:r>
          </a:p>
          <a:p>
            <a:pPr lvl="1"/>
            <a:r>
              <a:rPr lang="en-US" dirty="0"/>
              <a:t>78Gy/39# vs 60Gy/20#</a:t>
            </a:r>
          </a:p>
          <a:p>
            <a:pPr lvl="1"/>
            <a:r>
              <a:rPr lang="en-US" dirty="0"/>
              <a:t>Non inferior biochemical failure</a:t>
            </a:r>
          </a:p>
          <a:p>
            <a:r>
              <a:rPr lang="en-US" dirty="0"/>
              <a:t>RTOG 0415</a:t>
            </a:r>
          </a:p>
          <a:p>
            <a:pPr lvl="1"/>
            <a:r>
              <a:rPr lang="en-US" dirty="0"/>
              <a:t>Low risk, n=1115</a:t>
            </a:r>
          </a:p>
          <a:p>
            <a:pPr lvl="1"/>
            <a:r>
              <a:rPr lang="en-US" dirty="0"/>
              <a:t>73.8Gy/41# vs 70Gy/28#</a:t>
            </a:r>
          </a:p>
          <a:p>
            <a:pPr lvl="1"/>
            <a:r>
              <a:rPr lang="en-US" dirty="0"/>
              <a:t>Non inferior DFS</a:t>
            </a:r>
          </a:p>
          <a:p>
            <a:r>
              <a:rPr lang="en-US" dirty="0"/>
              <a:t>HYPRO</a:t>
            </a:r>
          </a:p>
          <a:p>
            <a:pPr lvl="1"/>
            <a:r>
              <a:rPr lang="en-US" dirty="0"/>
              <a:t>Predominantly high risk, n=820</a:t>
            </a:r>
          </a:p>
          <a:p>
            <a:pPr lvl="1"/>
            <a:r>
              <a:rPr lang="en-US" dirty="0"/>
              <a:t>78Gy/39# vs 64.6Gy/19#/6.5 weeks (EOD)</a:t>
            </a:r>
          </a:p>
          <a:p>
            <a:pPr lvl="1"/>
            <a:r>
              <a:rPr lang="en-US" dirty="0"/>
              <a:t>Non inferior RFS</a:t>
            </a:r>
          </a:p>
        </p:txBody>
      </p:sp>
    </p:spTree>
    <p:extLst>
      <p:ext uri="{BB962C8B-B14F-4D97-AF65-F5344CB8AC3E}">
        <p14:creationId xmlns:p14="http://schemas.microsoft.com/office/powerpoint/2010/main" val="646570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539A-38B4-44E9-A289-C2818979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UltraHypoFractionation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A7035-4B42-4F2F-8E30-0B3E7FF13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54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7EE8-51D0-4681-906A-E1DFBF80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HYPO-RT-PC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79484-4C4F-4B36-A13F-F385C8A7A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N=1200</a:t>
            </a:r>
          </a:p>
          <a:p>
            <a:r>
              <a:rPr lang="en-US" dirty="0"/>
              <a:t>42.7Gy/7# (EOD) vs 78Gy/39#</a:t>
            </a:r>
          </a:p>
          <a:p>
            <a:r>
              <a:rPr lang="en-US" dirty="0"/>
              <a:t>5 year FFS 84% in both groups</a:t>
            </a:r>
          </a:p>
          <a:p>
            <a:r>
              <a:rPr lang="en-US" dirty="0"/>
              <a:t>Acute ≥ G2 GU toxicity 28% vs 23%, p 0.057</a:t>
            </a:r>
          </a:p>
          <a:p>
            <a:r>
              <a:rPr lang="en-US" dirty="0"/>
              <a:t>Late toxicities same</a:t>
            </a:r>
          </a:p>
        </p:txBody>
      </p:sp>
    </p:spTree>
    <p:extLst>
      <p:ext uri="{BB962C8B-B14F-4D97-AF65-F5344CB8AC3E}">
        <p14:creationId xmlns:p14="http://schemas.microsoft.com/office/powerpoint/2010/main" val="386610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93CF-AAE8-4E12-A41A-7A2C595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EEBF1-69CC-43A0-BFDF-394923B0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he Prostate Gland - Medika Life :: Understanding Human Anatomy">
            <a:extLst>
              <a:ext uri="{FF2B5EF4-FFF2-40B4-BE49-F238E27FC236}">
                <a16:creationId xmlns:a16="http://schemas.microsoft.com/office/drawing/2014/main" id="{86629232-0D71-4BC1-BC60-50983B3E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690688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69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44C5-DCA7-4CCA-B1A6-B0579EE3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3197-09DB-4BB9-9F3B-1E22F4D97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N=874</a:t>
            </a:r>
          </a:p>
          <a:p>
            <a:r>
              <a:rPr lang="en-US" dirty="0"/>
              <a:t>36.25Gy/5# (EOD) vs CRT (78Gy/39# or 62Gy/20#)</a:t>
            </a:r>
          </a:p>
          <a:p>
            <a:r>
              <a:rPr lang="en-US" dirty="0"/>
              <a:t>Acute ≥G2 </a:t>
            </a:r>
          </a:p>
          <a:p>
            <a:pPr lvl="1"/>
            <a:r>
              <a:rPr lang="en-US" dirty="0"/>
              <a:t>GU 3% vs 2% (p=0.39)</a:t>
            </a:r>
          </a:p>
          <a:p>
            <a:pPr lvl="1"/>
            <a:r>
              <a:rPr lang="en-US" dirty="0"/>
              <a:t>GI 6% vs 3% (p=0.32)</a:t>
            </a:r>
          </a:p>
          <a:p>
            <a:pPr lvl="1"/>
            <a:r>
              <a:rPr lang="en-US" dirty="0"/>
              <a:t>No G4 events</a:t>
            </a:r>
          </a:p>
        </p:txBody>
      </p:sp>
    </p:spTree>
    <p:extLst>
      <p:ext uri="{BB962C8B-B14F-4D97-AF65-F5344CB8AC3E}">
        <p14:creationId xmlns:p14="http://schemas.microsoft.com/office/powerpoint/2010/main" val="1981793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8DE6-A206-E695-6786-631E2577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Metaanalysis</a:t>
            </a:r>
            <a:r>
              <a:rPr lang="en-US" dirty="0"/>
              <a:t> – Red Journal 2020 (Jackson)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9FCF-93EB-2B89-3748-79FFA5104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 6116 pts across 38 trials</a:t>
            </a:r>
          </a:p>
          <a:p>
            <a:r>
              <a:rPr lang="en-US" dirty="0"/>
              <a:t>92% included low risk, 78% int risk, 38% high risk</a:t>
            </a:r>
          </a:p>
          <a:p>
            <a:r>
              <a:rPr lang="en-US" dirty="0"/>
              <a:t>Median follow up 39 months</a:t>
            </a:r>
          </a:p>
          <a:p>
            <a:r>
              <a:rPr lang="en-US" dirty="0"/>
              <a:t>5 year BRFS 95.3%</a:t>
            </a:r>
          </a:p>
          <a:p>
            <a:r>
              <a:rPr lang="en-US" dirty="0"/>
              <a:t>Late &gt;G3 toxicities:</a:t>
            </a:r>
          </a:p>
          <a:p>
            <a:pPr lvl="1"/>
            <a:r>
              <a:rPr lang="en-US" dirty="0"/>
              <a:t>GU 2%</a:t>
            </a:r>
          </a:p>
          <a:p>
            <a:pPr lvl="1"/>
            <a:r>
              <a:rPr lang="en-US" dirty="0"/>
              <a:t>GI 1.1%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CB5CB-8E38-C5B2-099B-FCB56B9CC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08" t="46357" r="24769" b="22243"/>
          <a:stretch/>
        </p:blipFill>
        <p:spPr>
          <a:xfrm>
            <a:off x="5121813" y="3206056"/>
            <a:ext cx="6231987" cy="31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86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25C4-8E27-47C2-A57D-D535ECA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Intact Prostate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6E4BD-CE4D-464A-A249-C49E76C9D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67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3DF2-BE18-4D65-B7FA-E6F2DC8C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9448-D9E9-46DF-A761-C99FF96DB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Supine</a:t>
            </a:r>
          </a:p>
          <a:p>
            <a:r>
              <a:rPr lang="en-US" dirty="0"/>
              <a:t>Arms on chest</a:t>
            </a:r>
          </a:p>
          <a:p>
            <a:r>
              <a:rPr lang="en-US" dirty="0" err="1"/>
              <a:t>Hipfix</a:t>
            </a:r>
            <a:r>
              <a:rPr lang="en-US" dirty="0"/>
              <a:t>/</a:t>
            </a:r>
            <a:r>
              <a:rPr lang="en-US" dirty="0" err="1"/>
              <a:t>Vaclok</a:t>
            </a:r>
            <a:r>
              <a:rPr lang="en-US" dirty="0"/>
              <a:t>, Knee rest, ankle part</a:t>
            </a:r>
          </a:p>
          <a:p>
            <a:r>
              <a:rPr lang="en-US" dirty="0"/>
              <a:t>No contrast (use contrast if treating Pelvic LN)</a:t>
            </a:r>
          </a:p>
          <a:p>
            <a:r>
              <a:rPr lang="en-US" dirty="0"/>
              <a:t>Pelvic Protocol</a:t>
            </a:r>
          </a:p>
          <a:p>
            <a:endParaRPr lang="en-US" dirty="0"/>
          </a:p>
          <a:p>
            <a:r>
              <a:rPr lang="en-US" dirty="0"/>
              <a:t>Fuse with planning MRI (ensure no endorectal coil used)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0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D571-D913-4FFD-BBBB-5E0BAD9D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294F-514C-40CF-A980-87DAB7EEE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Bladder </a:t>
            </a:r>
          </a:p>
          <a:p>
            <a:pPr lvl="1"/>
            <a:r>
              <a:rPr lang="en-US" dirty="0"/>
              <a:t>250-300cc water 30 mins prior (comfortably full)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Rectum </a:t>
            </a:r>
          </a:p>
          <a:p>
            <a:pPr lvl="1"/>
            <a:r>
              <a:rPr lang="en-US" dirty="0"/>
              <a:t>Empty </a:t>
            </a:r>
          </a:p>
          <a:p>
            <a:pPr lvl="1"/>
            <a:r>
              <a:rPr lang="en-US" dirty="0"/>
              <a:t>Supp Dulcolax x 5 days prior and/or enema 2 days prior to sim and RT</a:t>
            </a:r>
          </a:p>
          <a:p>
            <a:pPr lvl="1"/>
            <a:r>
              <a:rPr lang="en-US" dirty="0"/>
              <a:t>Low residue diet</a:t>
            </a:r>
          </a:p>
          <a:p>
            <a:pPr lvl="1"/>
            <a:r>
              <a:rPr lang="en-US" dirty="0"/>
              <a:t>Aim for max AP diameter 4cm, measured at mid point of prostate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92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C9652-CCF5-4FC6-A1EF-73C876B4B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5" t="17182" r="25652" b="14959"/>
          <a:stretch/>
        </p:blipFill>
        <p:spPr>
          <a:xfrm>
            <a:off x="5102087" y="394988"/>
            <a:ext cx="4200939" cy="6068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DBE94-8818-4A98-B134-3F478BBA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70F82-67FF-46AD-A60B-C4A751943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Assessment of Rectum for Prostate RT</a:t>
            </a:r>
          </a:p>
        </p:txBody>
      </p:sp>
    </p:spTree>
    <p:extLst>
      <p:ext uri="{BB962C8B-B14F-4D97-AF65-F5344CB8AC3E}">
        <p14:creationId xmlns:p14="http://schemas.microsoft.com/office/powerpoint/2010/main" val="39891395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DED5-0C17-463D-8D07-ABC21FDC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Fibre</a:t>
            </a:r>
            <a:r>
              <a:rPr lang="en-US" dirty="0"/>
              <a:t>, Low Residue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8253-F321-4E74-81E1-530FFB05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Foods that will limit (not eliminate) the residue in the colon</a:t>
            </a:r>
          </a:p>
          <a:p>
            <a:r>
              <a:rPr lang="en-US" dirty="0"/>
              <a:t>Smooth in texture</a:t>
            </a:r>
          </a:p>
          <a:p>
            <a:r>
              <a:rPr lang="en-US" dirty="0"/>
              <a:t>Mechanically and chemically non irritating</a:t>
            </a:r>
          </a:p>
          <a:p>
            <a:r>
              <a:rPr lang="en-US" dirty="0"/>
              <a:t>Includes adequate fluids</a:t>
            </a:r>
          </a:p>
        </p:txBody>
      </p:sp>
    </p:spTree>
    <p:extLst>
      <p:ext uri="{BB962C8B-B14F-4D97-AF65-F5344CB8AC3E}">
        <p14:creationId xmlns:p14="http://schemas.microsoft.com/office/powerpoint/2010/main" val="4135865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28124-3FD9-447A-BF06-05125146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8" t="24142" r="17717" b="13605"/>
          <a:stretch/>
        </p:blipFill>
        <p:spPr>
          <a:xfrm>
            <a:off x="1895061" y="-1"/>
            <a:ext cx="8507895" cy="67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93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01C55-4FDF-408C-B073-A2B22DE6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39222" r="32391" b="31198"/>
          <a:stretch/>
        </p:blipFill>
        <p:spPr>
          <a:xfrm>
            <a:off x="909203" y="1816424"/>
            <a:ext cx="10373593" cy="43723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022341-C560-448A-B14A-3C0BEAC8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HKL Rectal/Bladder Protocol</a:t>
            </a:r>
          </a:p>
        </p:txBody>
      </p:sp>
    </p:spTree>
    <p:extLst>
      <p:ext uri="{BB962C8B-B14F-4D97-AF65-F5344CB8AC3E}">
        <p14:creationId xmlns:p14="http://schemas.microsoft.com/office/powerpoint/2010/main" val="3337183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74D3-9AF5-4DA3-927E-B26E4250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Organs At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C7FB1-95C3-4622-91D7-4B19E22D8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9996-670F-4A97-B832-569B8CEC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Aetiology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82431-39C7-449E-A51C-6FD389419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03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89A1-D256-4539-B078-4ACA6E764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36CC2-5B8C-408D-99A1-DF328001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Bladder</a:t>
            </a:r>
          </a:p>
          <a:p>
            <a:r>
              <a:rPr lang="en-US" dirty="0"/>
              <a:t>Rectum</a:t>
            </a:r>
          </a:p>
          <a:p>
            <a:r>
              <a:rPr lang="en-US" dirty="0"/>
              <a:t>Femoral Heads</a:t>
            </a:r>
          </a:p>
          <a:p>
            <a:r>
              <a:rPr lang="en-US" dirty="0"/>
              <a:t>Penile Bulb</a:t>
            </a:r>
          </a:p>
          <a:p>
            <a:r>
              <a:rPr lang="en-US" dirty="0"/>
              <a:t>Bowel</a:t>
            </a:r>
          </a:p>
          <a:p>
            <a:r>
              <a:rPr lang="en-US" dirty="0"/>
              <a:t>Urethra</a:t>
            </a:r>
          </a:p>
        </p:txBody>
      </p:sp>
    </p:spTree>
    <p:extLst>
      <p:ext uri="{BB962C8B-B14F-4D97-AF65-F5344CB8AC3E}">
        <p14:creationId xmlns:p14="http://schemas.microsoft.com/office/powerpoint/2010/main" val="1747480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8043-9B95-487E-B6A6-D1831AC74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A19FB0-01C1-421C-9123-ED4BB9856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468323"/>
            <a:ext cx="6172200" cy="391182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02DB7-4419-41B2-891B-628B891D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Solid structure including the bladder wall and lumen</a:t>
            </a:r>
          </a:p>
        </p:txBody>
      </p:sp>
    </p:spTree>
    <p:extLst>
      <p:ext uri="{BB962C8B-B14F-4D97-AF65-F5344CB8AC3E}">
        <p14:creationId xmlns:p14="http://schemas.microsoft.com/office/powerpoint/2010/main" val="4166640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86B2-6747-44D0-8332-718C2BC8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2B7F4-004A-49FD-B633-2AE2E8B7C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96402"/>
            <a:ext cx="6172200" cy="445567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7038B-B9EF-4509-8528-5247A4765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From anus (at the level of ischial tuberosities) to rectosigmoid flexure/junction, includes lumen and rectal wall</a:t>
            </a:r>
          </a:p>
        </p:txBody>
      </p:sp>
    </p:spTree>
    <p:extLst>
      <p:ext uri="{BB962C8B-B14F-4D97-AF65-F5344CB8AC3E}">
        <p14:creationId xmlns:p14="http://schemas.microsoft.com/office/powerpoint/2010/main" val="100134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C256-11AA-4623-992D-EB419561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Heads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A1FA45-89F8-4EAD-8341-6554E21A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440316"/>
            <a:ext cx="6172200" cy="39678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6C6B6-0B6E-496E-9CFE-8FDFD534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-Proximal Femur</a:t>
            </a:r>
          </a:p>
          <a:p>
            <a:endParaRPr lang="en-US" dirty="0"/>
          </a:p>
          <a:p>
            <a:r>
              <a:rPr lang="en-US" dirty="0"/>
              <a:t>Lower level of ischial tuberosities to top of the ball of femur, including trochanters</a:t>
            </a:r>
          </a:p>
        </p:txBody>
      </p:sp>
    </p:spTree>
    <p:extLst>
      <p:ext uri="{BB962C8B-B14F-4D97-AF65-F5344CB8AC3E}">
        <p14:creationId xmlns:p14="http://schemas.microsoft.com/office/powerpoint/2010/main" val="36069919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C7C9-D8D9-49EB-86E7-1CACF527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Penile Bulb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C787EE-CCCB-44F8-8415-A70448E88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62" y="1476103"/>
            <a:ext cx="6096851" cy="38962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DD13-8A4D-4DFA-A55D-A033A5763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Portion of bulbous spongiosum that lies inferior to urogenital diaphragm</a:t>
            </a:r>
          </a:p>
          <a:p>
            <a:r>
              <a:rPr lang="en-US" dirty="0"/>
              <a:t>Usually at the level of base of penis</a:t>
            </a:r>
          </a:p>
          <a:p>
            <a:r>
              <a:rPr lang="en-US" dirty="0"/>
              <a:t>Do not include shaft/pendulous portion of penis</a:t>
            </a:r>
          </a:p>
        </p:txBody>
      </p:sp>
    </p:spTree>
    <p:extLst>
      <p:ext uri="{BB962C8B-B14F-4D97-AF65-F5344CB8AC3E}">
        <p14:creationId xmlns:p14="http://schemas.microsoft.com/office/powerpoint/2010/main" val="28697824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CB2F-7BE6-4D39-A93A-65B74893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26CC6-4384-4356-99D3-BAA3A7EB3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B28FA-DC59-4CD3-B7CC-9E80405D6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Above rectum, within 2-5cm of PTV</a:t>
            </a:r>
          </a:p>
          <a:p>
            <a:r>
              <a:rPr lang="en-US" dirty="0"/>
              <a:t>May be contoured as bowel bag</a:t>
            </a:r>
          </a:p>
        </p:txBody>
      </p:sp>
    </p:spTree>
    <p:extLst>
      <p:ext uri="{BB962C8B-B14F-4D97-AF65-F5344CB8AC3E}">
        <p14:creationId xmlns:p14="http://schemas.microsoft.com/office/powerpoint/2010/main" val="3142046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F33E-74C2-403E-8872-8A5D8987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Volumes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3B0DE-7A46-4B3D-8F24-0FC8FFAD8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69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1C36-1D74-4A0F-AA0A-08112FE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AAA6E-ACA1-4600-AF58-15746FDE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89" y="1518971"/>
            <a:ext cx="6077798" cy="38105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2B044-1D5C-48F1-BF85-124A1F7A1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Start 1 slice above urogenital diaphragm or penile bulb (easier to visualize on CT/MRI)</a:t>
            </a:r>
          </a:p>
          <a:p>
            <a:r>
              <a:rPr lang="en-US" dirty="0"/>
              <a:t>Avoid obturator internus and </a:t>
            </a:r>
            <a:r>
              <a:rPr lang="en-US" dirty="0" err="1"/>
              <a:t>levator</a:t>
            </a:r>
            <a:r>
              <a:rPr lang="en-US" dirty="0"/>
              <a:t> ani muscles</a:t>
            </a:r>
          </a:p>
          <a:p>
            <a:r>
              <a:rPr lang="en-US" dirty="0"/>
              <a:t>Contour up to base of prostate</a:t>
            </a:r>
          </a:p>
        </p:txBody>
      </p:sp>
    </p:spTree>
    <p:extLst>
      <p:ext uri="{BB962C8B-B14F-4D97-AF65-F5344CB8AC3E}">
        <p14:creationId xmlns:p14="http://schemas.microsoft.com/office/powerpoint/2010/main" val="4134130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0F1B-7CB3-4FC1-90C7-C170E89F1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Seminal Vesicles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F523CE-EC02-4ECA-95C1-293954F5D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94" y="1414182"/>
            <a:ext cx="6001588" cy="402011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2D747-6F14-4346-ABBD-5B340076A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 continuity with base </a:t>
            </a:r>
            <a:r>
              <a:rPr lang="en-US"/>
              <a:t>of prostate</a:t>
            </a:r>
          </a:p>
        </p:txBody>
      </p:sp>
    </p:spTree>
    <p:extLst>
      <p:ext uri="{BB962C8B-B14F-4D97-AF65-F5344CB8AC3E}">
        <p14:creationId xmlns:p14="http://schemas.microsoft.com/office/powerpoint/2010/main" val="2989321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D33D-DF43-473A-AB98-3D4D4222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Negative </a:t>
            </a:r>
            <a:r>
              <a:rPr lang="en-US" dirty="0" err="1"/>
              <a:t>PCa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F8EB5-8D31-448C-96A0-004464AE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8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46BA7E-D400-4A3A-B521-704C1448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history/Hereditary Prostate cancer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C6489A-C849-46F9-980F-69F1855B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 disease onset</a:t>
            </a:r>
          </a:p>
          <a:p>
            <a:endParaRPr lang="en-US" dirty="0"/>
          </a:p>
          <a:p>
            <a:r>
              <a:rPr lang="en-US" dirty="0"/>
              <a:t>DNA Damage repair gene mutation </a:t>
            </a:r>
            <a:r>
              <a:rPr lang="en-US" dirty="0" err="1"/>
              <a:t>eg</a:t>
            </a:r>
            <a:r>
              <a:rPr lang="en-US" dirty="0"/>
              <a:t> BRCA1/2, ATM</a:t>
            </a:r>
          </a:p>
          <a:p>
            <a:r>
              <a:rPr lang="en-US" dirty="0"/>
              <a:t>Lynch Syndrome</a:t>
            </a:r>
          </a:p>
        </p:txBody>
      </p:sp>
    </p:spTree>
    <p:extLst>
      <p:ext uri="{BB962C8B-B14F-4D97-AF65-F5344CB8AC3E}">
        <p14:creationId xmlns:p14="http://schemas.microsoft.com/office/powerpoint/2010/main" val="17866352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648F-11D0-4ACF-AC0C-F66A9B43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BDE6-76A1-4E42-9262-9D4ED47E7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69DA3-4E90-4E14-B279-4598FC4BD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70" t="22982" r="7826" b="7032"/>
          <a:stretch/>
        </p:blipFill>
        <p:spPr>
          <a:xfrm>
            <a:off x="873766" y="153580"/>
            <a:ext cx="10622495" cy="6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67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7748-4210-49C8-9253-044B660DE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PTV3625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69F55C-4A4E-4B02-A719-EB824925C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96907"/>
            <a:ext cx="6172200" cy="405466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C0274-F82E-4F29-A1B7-17C6E9ACC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CTVpsv</a:t>
            </a:r>
            <a:r>
              <a:rPr lang="en-US" dirty="0"/>
              <a:t>= Prostate + 1cm of SV</a:t>
            </a:r>
          </a:p>
          <a:p>
            <a:endParaRPr lang="en-US" dirty="0"/>
          </a:p>
          <a:p>
            <a:r>
              <a:rPr lang="en-US" dirty="0"/>
              <a:t>1cm SV</a:t>
            </a:r>
          </a:p>
          <a:p>
            <a:r>
              <a:rPr lang="en-US" dirty="0"/>
              <a:t>1. Grow Prostate by 1cm, </a:t>
            </a:r>
            <a:r>
              <a:rPr lang="en-US" dirty="0" err="1"/>
              <a:t>isotropically</a:t>
            </a:r>
            <a:endParaRPr lang="en-US" dirty="0"/>
          </a:p>
          <a:p>
            <a:r>
              <a:rPr lang="en-US" dirty="0"/>
              <a:t>2. Boolean Prostate + SV</a:t>
            </a:r>
          </a:p>
          <a:p>
            <a:r>
              <a:rPr lang="en-US" dirty="0"/>
              <a:t>3. Crop  2 that is extending out of 1</a:t>
            </a:r>
          </a:p>
        </p:txBody>
      </p:sp>
    </p:spTree>
    <p:extLst>
      <p:ext uri="{BB962C8B-B14F-4D97-AF65-F5344CB8AC3E}">
        <p14:creationId xmlns:p14="http://schemas.microsoft.com/office/powerpoint/2010/main" val="2593388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6F836F3-BB98-4811-9FB7-DEE13C56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687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268301-76C0-40A5-9FAA-95CF98CA8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" y="516835"/>
            <a:ext cx="12025071" cy="6289843"/>
          </a:xfrm>
        </p:spPr>
      </p:pic>
    </p:spTree>
    <p:extLst>
      <p:ext uri="{BB962C8B-B14F-4D97-AF65-F5344CB8AC3E}">
        <p14:creationId xmlns:p14="http://schemas.microsoft.com/office/powerpoint/2010/main" val="21994960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A92A-082D-4269-9020-870B4EEC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Evaluation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598207-C531-4781-B106-B92431EE3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08" t="47584" r="45279" b="32924"/>
          <a:stretch/>
        </p:blipFill>
        <p:spPr>
          <a:xfrm>
            <a:off x="2478156" y="1690688"/>
            <a:ext cx="5844209" cy="2531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5C109-7D9A-4FA2-AFBD-7F79E5E59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2" t="70541" r="29457" b="13026"/>
          <a:stretch/>
        </p:blipFill>
        <p:spPr>
          <a:xfrm>
            <a:off x="1060174" y="4469443"/>
            <a:ext cx="10212380" cy="20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249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891F-D3A3-4F91-9377-D7745FF4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0"/>
            <a:ext cx="10515600" cy="1325563"/>
          </a:xfrm>
        </p:spPr>
        <p:txBody>
          <a:bodyPr/>
          <a:lstStyle/>
          <a:p>
            <a:r>
              <a:rPr lang="en-US" dirty="0"/>
              <a:t>CTV4000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4FEFC-46F0-4FFF-81BB-CB937796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9" y="1376235"/>
            <a:ext cx="8852452" cy="5010111"/>
          </a:xfrm>
        </p:spPr>
      </p:pic>
    </p:spTree>
    <p:extLst>
      <p:ext uri="{BB962C8B-B14F-4D97-AF65-F5344CB8AC3E}">
        <p14:creationId xmlns:p14="http://schemas.microsoft.com/office/powerpoint/2010/main" val="23344210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D1C6D-F133-4052-B21E-D03D1A3E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OAR Constraints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FC4BAE-4213-421F-9DB6-82C634CE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8B407-B266-4C72-B473-0417BBD50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5" t="21629" r="40108" b="37965"/>
          <a:stretch/>
        </p:blipFill>
        <p:spPr>
          <a:xfrm>
            <a:off x="1790013" y="1328530"/>
            <a:ext cx="8414161" cy="52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81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A31EC-BDA1-4BF3-9034-917E7324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1" y="424020"/>
            <a:ext cx="11103097" cy="60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07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5893-C3B0-4D5D-9421-926DE823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positive </a:t>
            </a:r>
            <a:r>
              <a:rPr lang="en-US" dirty="0" err="1"/>
              <a:t>PCa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C3345-930B-4714-AB52-14A6298E4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50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FFF6-D2AF-4084-B8FB-AAD87318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FB2B10-E0B7-4D9B-A0D4-33EDCCF19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74" t="27483" r="13014" b="49980"/>
          <a:stretch/>
        </p:blipFill>
        <p:spPr>
          <a:xfrm>
            <a:off x="1000365" y="2120347"/>
            <a:ext cx="10383961" cy="25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90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4018-1A17-4F74-8DCD-959C2946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Hypo# 60Gy/20#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2A40-2493-4AF6-B756-B5A8DBA6D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CTVp</a:t>
            </a:r>
            <a:r>
              <a:rPr lang="en-US" dirty="0"/>
              <a:t>= Prostate + SV (whole or 1cm base)</a:t>
            </a:r>
          </a:p>
          <a:p>
            <a:r>
              <a:rPr lang="en-US" dirty="0"/>
              <a:t>PTVp6000= </a:t>
            </a:r>
            <a:r>
              <a:rPr lang="en-US" dirty="0" err="1"/>
              <a:t>CTVp</a:t>
            </a:r>
            <a:r>
              <a:rPr lang="en-US" dirty="0"/>
              <a:t> + margin</a:t>
            </a:r>
          </a:p>
          <a:p>
            <a:r>
              <a:rPr lang="en-US" dirty="0" err="1"/>
              <a:t>CTVn</a:t>
            </a:r>
            <a:r>
              <a:rPr lang="en-US" dirty="0"/>
              <a:t>= Elective Pelvic LN (Contour as per PIVOTAL)</a:t>
            </a:r>
          </a:p>
          <a:p>
            <a:r>
              <a:rPr lang="en-US" dirty="0"/>
              <a:t>PTVn4400= </a:t>
            </a:r>
            <a:r>
              <a:rPr lang="en-US" dirty="0" err="1"/>
              <a:t>CTVn</a:t>
            </a:r>
            <a:r>
              <a:rPr lang="en-US" dirty="0"/>
              <a:t> + margin</a:t>
            </a:r>
          </a:p>
          <a:p>
            <a:r>
              <a:rPr lang="en-US" dirty="0" err="1"/>
              <a:t>CTVboost</a:t>
            </a:r>
            <a:r>
              <a:rPr lang="en-US" dirty="0"/>
              <a:t>= gross LN (after 3-6 months ADT)</a:t>
            </a:r>
          </a:p>
          <a:p>
            <a:r>
              <a:rPr lang="en-US" dirty="0"/>
              <a:t>PTVboost5200-5400 (EQD2 60Gy) = </a:t>
            </a:r>
            <a:r>
              <a:rPr lang="en-US" dirty="0" err="1"/>
              <a:t>CTVboost</a:t>
            </a:r>
            <a:r>
              <a:rPr lang="en-US" dirty="0"/>
              <a:t> + margin</a:t>
            </a:r>
          </a:p>
        </p:txBody>
      </p:sp>
    </p:spTree>
    <p:extLst>
      <p:ext uri="{BB962C8B-B14F-4D97-AF65-F5344CB8AC3E}">
        <p14:creationId xmlns:p14="http://schemas.microsoft.com/office/powerpoint/2010/main" val="147993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EF1E3-3415-0BF0-CDD6-B01B23BFF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0" t="19677" r="15423" b="10545"/>
          <a:stretch/>
        </p:blipFill>
        <p:spPr>
          <a:xfrm>
            <a:off x="3277773" y="616223"/>
            <a:ext cx="6105378" cy="56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81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7C94E-D0C8-4B96-B771-EC685FB1A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8" t="26848" r="27392" b="40479"/>
          <a:stretch/>
        </p:blipFill>
        <p:spPr>
          <a:xfrm>
            <a:off x="838200" y="1563756"/>
            <a:ext cx="10563000" cy="41611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F689B2-2F6F-4038-B026-814EE916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PIVOTAL LN Contouring</a:t>
            </a:r>
          </a:p>
        </p:txBody>
      </p:sp>
    </p:spTree>
    <p:extLst>
      <p:ext uri="{BB962C8B-B14F-4D97-AF65-F5344CB8AC3E}">
        <p14:creationId xmlns:p14="http://schemas.microsoft.com/office/powerpoint/2010/main" val="36292945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CA436-3A15-4FB5-A4A3-0DC6378A8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0" t="17955" r="18044" b="15346"/>
          <a:stretch/>
        </p:blipFill>
        <p:spPr>
          <a:xfrm>
            <a:off x="5234608" y="662180"/>
            <a:ext cx="4346714" cy="5533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BA0DB-D077-4084-A59A-B59BAC48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9" t="17955" r="76630" b="15346"/>
          <a:stretch/>
        </p:blipFill>
        <p:spPr>
          <a:xfrm>
            <a:off x="3775011" y="662180"/>
            <a:ext cx="1459597" cy="5533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CD613-7DC6-4B06-B2F2-9164F21BB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48" t="55075" r="26304" b="35258"/>
          <a:stretch/>
        </p:blipFill>
        <p:spPr>
          <a:xfrm>
            <a:off x="1054343" y="2746513"/>
            <a:ext cx="2347760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10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FDC2-C852-4478-8D93-7B791D86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NRG Oncology Contouring Guidelines for PLN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153466-C6AC-43EB-BF49-ABCE0527E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099075"/>
              </p:ext>
            </p:extLst>
          </p:nvPr>
        </p:nvGraphicFramePr>
        <p:xfrm>
          <a:off x="940904" y="1825625"/>
          <a:ext cx="10412896" cy="37744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70922">
                  <a:extLst>
                    <a:ext uri="{9D8B030D-6E8A-4147-A177-3AD203B41FA5}">
                      <a16:colId xmlns:a16="http://schemas.microsoft.com/office/drawing/2014/main" val="1558297119"/>
                    </a:ext>
                  </a:extLst>
                </a:gridCol>
                <a:gridCol w="7841974">
                  <a:extLst>
                    <a:ext uri="{9D8B030D-6E8A-4147-A177-3AD203B41FA5}">
                      <a16:colId xmlns:a16="http://schemas.microsoft.com/office/drawing/2014/main" val="1590059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Superior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Bifurcation of aorta into common iliac, or proximal inferior vena cava to common iliac, whichever is more superior (typically L4/5)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18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Stop </a:t>
                      </a:r>
                      <a:r>
                        <a:rPr lang="en-US" dirty="0" err="1"/>
                        <a:t>ext</a:t>
                      </a:r>
                      <a:r>
                        <a:rPr lang="en-US" dirty="0"/>
                        <a:t> iliac at top of femoral heads (bony landmark for inguinal ligament)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173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Vascular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5-7mm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41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Structures edited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Bone, bowel, bladder, muscle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105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Int-Ext Iliac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 of interspace 1.5-3cm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43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Presacral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Include prevertebral, presacral and post </a:t>
                      </a:r>
                      <a:r>
                        <a:rPr lang="en-US" dirty="0" err="1"/>
                        <a:t>mesorectal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til</a:t>
                      </a:r>
                      <a:r>
                        <a:rPr lang="en-US" dirty="0"/>
                        <a:t> base of S3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05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Internal Iliac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 border extends to ant edge of piriformis following course of pudendal and inferior gluteal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05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Obturator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1-2cm extending to post edge of obturator internus, ending where seminal vesicles join prostate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580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573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B8EBB-47F9-455D-A8AC-0FDF9373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2" t="16601" r="20761" b="15733"/>
          <a:stretch/>
        </p:blipFill>
        <p:spPr>
          <a:xfrm>
            <a:off x="2332383" y="421084"/>
            <a:ext cx="8057321" cy="60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80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E4697-3E34-4176-81B5-B80276F6A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0" t="18148" r="20978" b="58459"/>
          <a:stretch/>
        </p:blipFill>
        <p:spPr>
          <a:xfrm>
            <a:off x="1590258" y="535559"/>
            <a:ext cx="8979618" cy="309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54195-AF7C-42C4-81B3-3702A9F7A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0" t="68801" r="20978" b="13992"/>
          <a:stretch/>
        </p:blipFill>
        <p:spPr>
          <a:xfrm>
            <a:off x="1595620" y="3578095"/>
            <a:ext cx="8979618" cy="22528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5F3698-613E-4E98-809E-4323E71DAF68}"/>
              </a:ext>
            </a:extLst>
          </p:cNvPr>
          <p:cNvSpPr/>
          <p:nvPr/>
        </p:nvSpPr>
        <p:spPr>
          <a:xfrm>
            <a:off x="4147930" y="3207026"/>
            <a:ext cx="159027" cy="24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4D090-B66C-4178-8208-D83ECEBD97E3}"/>
              </a:ext>
            </a:extLst>
          </p:cNvPr>
          <p:cNvSpPr/>
          <p:nvPr/>
        </p:nvSpPr>
        <p:spPr>
          <a:xfrm>
            <a:off x="3445565" y="3077818"/>
            <a:ext cx="344557" cy="24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13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0B5A-D658-4D2F-AFB9-B96016A8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 Bed Radiotherapy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B5C9E-E332-405F-9C0A-064EAEA26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15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ECFB-836F-4956-903B-9F43E1AD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Artistic </a:t>
            </a:r>
            <a:r>
              <a:rPr lang="en-US" dirty="0" err="1"/>
              <a:t>Metaanalysis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079DF-F1F2-4B0F-AC79-5B63E0A0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N=2153 – RADICALS-RT, GETUG AFU17, RAVES</a:t>
            </a:r>
          </a:p>
          <a:p>
            <a:r>
              <a:rPr lang="en-US" dirty="0"/>
              <a:t>Inclusion –</a:t>
            </a:r>
          </a:p>
          <a:p>
            <a:pPr lvl="1"/>
            <a:r>
              <a:rPr lang="en-US" dirty="0"/>
              <a:t>T3/4</a:t>
            </a:r>
          </a:p>
          <a:p>
            <a:pPr lvl="1"/>
            <a:r>
              <a:rPr lang="en-US" dirty="0"/>
              <a:t>R1</a:t>
            </a:r>
          </a:p>
          <a:p>
            <a:r>
              <a:rPr lang="en-US" dirty="0"/>
              <a:t>Adjuvant vs Early Salvage RT</a:t>
            </a:r>
          </a:p>
          <a:p>
            <a:r>
              <a:rPr lang="en-US" dirty="0"/>
              <a:t>EFS 88% vs 89%</a:t>
            </a:r>
          </a:p>
          <a:p>
            <a:r>
              <a:rPr lang="en-US" dirty="0"/>
              <a:t>In SRT arm, only 30% received treatment</a:t>
            </a:r>
          </a:p>
          <a:p>
            <a:endParaRPr lang="en-US" dirty="0"/>
          </a:p>
          <a:p>
            <a:r>
              <a:rPr lang="en-US" dirty="0"/>
              <a:t>N+?</a:t>
            </a:r>
          </a:p>
        </p:txBody>
      </p:sp>
    </p:spTree>
    <p:extLst>
      <p:ext uri="{BB962C8B-B14F-4D97-AF65-F5344CB8AC3E}">
        <p14:creationId xmlns:p14="http://schemas.microsoft.com/office/powerpoint/2010/main" val="6538807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3BC3-C478-4077-88B5-EA5E686E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Adjuvant 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6179ED-FB2E-40BC-B675-CED4115F1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02" t="22914" r="21063" b="51503"/>
          <a:stretch/>
        </p:blipFill>
        <p:spPr>
          <a:xfrm>
            <a:off x="1470874" y="2146851"/>
            <a:ext cx="10056503" cy="33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75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BAC6-A6F4-4E45-8925-6C01B2FD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pN</a:t>
            </a:r>
            <a:r>
              <a:rPr lang="en-US" dirty="0"/>
              <a:t>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92C6C-6927-468B-ACF1-C05B293C6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C6F9F-6919-4478-90CF-40FC487D2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17" t="56815" r="13369" b="22692"/>
          <a:stretch/>
        </p:blipFill>
        <p:spPr>
          <a:xfrm>
            <a:off x="721363" y="2001078"/>
            <a:ext cx="10749274" cy="24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3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8601-82E0-49A5-8E0F-229D2A31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Salvage RT – Risk Stratification BCR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F501-D648-4B01-B4A1-A33332DB7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risk</a:t>
            </a:r>
          </a:p>
          <a:p>
            <a:pPr lvl="1"/>
            <a:r>
              <a:rPr lang="en-US" dirty="0"/>
              <a:t>PSADT &gt;1 year</a:t>
            </a:r>
          </a:p>
          <a:p>
            <a:pPr lvl="1"/>
            <a:r>
              <a:rPr lang="en-US" dirty="0"/>
              <a:t>ISUP &lt;4</a:t>
            </a:r>
          </a:p>
          <a:p>
            <a:pPr lvl="1"/>
            <a:endParaRPr lang="en-US" dirty="0"/>
          </a:p>
          <a:p>
            <a:r>
              <a:rPr lang="en-US" dirty="0"/>
              <a:t>High Risk</a:t>
            </a:r>
          </a:p>
          <a:p>
            <a:pPr lvl="1"/>
            <a:r>
              <a:rPr lang="en-US" dirty="0"/>
              <a:t>PSADT &lt;1 year</a:t>
            </a:r>
          </a:p>
          <a:p>
            <a:pPr lvl="1"/>
            <a:r>
              <a:rPr lang="en-US" dirty="0"/>
              <a:t>ISUP 4-5</a:t>
            </a:r>
          </a:p>
        </p:txBody>
      </p:sp>
    </p:spTree>
    <p:extLst>
      <p:ext uri="{BB962C8B-B14F-4D97-AF65-F5344CB8AC3E}">
        <p14:creationId xmlns:p14="http://schemas.microsoft.com/office/powerpoint/2010/main" val="2413606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16077</TotalTime>
  <Words>2292</Words>
  <Application>Microsoft Office PowerPoint</Application>
  <PresentationFormat>Widescreen</PresentationFormat>
  <Paragraphs>409</Paragraphs>
  <Slides>137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2" baseType="lpstr">
      <vt:lpstr>Arial</vt:lpstr>
      <vt:lpstr>Calibri</vt:lpstr>
      <vt:lpstr>Calibri Light</vt:lpstr>
      <vt:lpstr>Microsoft Sans Serif</vt:lpstr>
      <vt:lpstr>Office Theme</vt:lpstr>
      <vt:lpstr>Prostate Radiotherapy</vt:lpstr>
      <vt:lpstr>Why is Prostate RT Important?</vt:lpstr>
      <vt:lpstr>PowerPoint Presentation</vt:lpstr>
      <vt:lpstr>PowerPoint Presentation</vt:lpstr>
      <vt:lpstr>Importance of excellence in RT delivery</vt:lpstr>
      <vt:lpstr>Anatomy</vt:lpstr>
      <vt:lpstr>Aetiology</vt:lpstr>
      <vt:lpstr>Family history/Hereditary Prostate cancer</vt:lpstr>
      <vt:lpstr>PowerPoint Presentation</vt:lpstr>
      <vt:lpstr>Associated Risk Factors</vt:lpstr>
      <vt:lpstr>Presentation</vt:lpstr>
      <vt:lpstr>PowerPoint Presentation</vt:lpstr>
      <vt:lpstr>How do we proceed?</vt:lpstr>
      <vt:lpstr>PowerPoint Presentation</vt:lpstr>
      <vt:lpstr>MPMRI</vt:lpstr>
      <vt:lpstr>Multiparametric MRI</vt:lpstr>
      <vt:lpstr>Imaging Technique</vt:lpstr>
      <vt:lpstr>Functional Techniques</vt:lpstr>
      <vt:lpstr>T2w</vt:lpstr>
      <vt:lpstr>DWI</vt:lpstr>
      <vt:lpstr>DCE</vt:lpstr>
      <vt:lpstr>PIRADS</vt:lpstr>
      <vt:lpstr>PowerPoint Presentation</vt:lpstr>
      <vt:lpstr>MRI Anatomy of Prostate Gland</vt:lpstr>
      <vt:lpstr>Seminal Vesicles</vt:lpstr>
      <vt:lpstr>Urethra</vt:lpstr>
      <vt:lpstr>Penile Bulb</vt:lpstr>
      <vt:lpstr>PowerPoint Presentation</vt:lpstr>
      <vt:lpstr>Peripheral Zone</vt:lpstr>
      <vt:lpstr>PowerPoint Presentation</vt:lpstr>
      <vt:lpstr>Transitional Zone</vt:lpstr>
      <vt:lpstr>PowerPoint Presentation</vt:lpstr>
      <vt:lpstr>PowerPoint Presentation</vt:lpstr>
      <vt:lpstr>PowerPoint Presentation</vt:lpstr>
      <vt:lpstr>Extraprostatic extension</vt:lpstr>
      <vt:lpstr>Neurovascular bundle Invasion</vt:lpstr>
      <vt:lpstr>Seminal Vesicle Involvement</vt:lpstr>
      <vt:lpstr>Staging &amp; Classification</vt:lpstr>
      <vt:lpstr>Gleason Score – Grade/Differentiation</vt:lpstr>
      <vt:lpstr>PowerPoint Presentation</vt:lpstr>
      <vt:lpstr>ISUP Grade Group</vt:lpstr>
      <vt:lpstr>PowerPoint Presentation</vt:lpstr>
      <vt:lpstr>Staging</vt:lpstr>
      <vt:lpstr>PowerPoint Presentation</vt:lpstr>
      <vt:lpstr>PowerPoint Presentation</vt:lpstr>
      <vt:lpstr>PowerPoint Presentation</vt:lpstr>
      <vt:lpstr>Low Risk</vt:lpstr>
      <vt:lpstr>Intermediate/High Risk</vt:lpstr>
      <vt:lpstr>Prostate Radiotherapy</vt:lpstr>
      <vt:lpstr>Indications</vt:lpstr>
      <vt:lpstr>IMRT vs 3D</vt:lpstr>
      <vt:lpstr>Dose escalation</vt:lpstr>
      <vt:lpstr>GETUG AFU 18</vt:lpstr>
      <vt:lpstr>PowerPoint Presentation</vt:lpstr>
      <vt:lpstr>PowerPoint Presentation</vt:lpstr>
      <vt:lpstr>Hypofractionation</vt:lpstr>
      <vt:lpstr>Moderate Hypofractionation</vt:lpstr>
      <vt:lpstr>UltraHypoFractionation</vt:lpstr>
      <vt:lpstr>HYPO-RT-PC</vt:lpstr>
      <vt:lpstr>PACE B</vt:lpstr>
      <vt:lpstr>Metaanalysis – Red Journal 2020 (Jackson)</vt:lpstr>
      <vt:lpstr>Intact Prostate</vt:lpstr>
      <vt:lpstr>Simulation</vt:lpstr>
      <vt:lpstr>PowerPoint Presentation</vt:lpstr>
      <vt:lpstr>PowerPoint Presentation</vt:lpstr>
      <vt:lpstr>Low Fibre, Low Residue Diet</vt:lpstr>
      <vt:lpstr>PowerPoint Presentation</vt:lpstr>
      <vt:lpstr>HKL Rectal/Bladder Protocol</vt:lpstr>
      <vt:lpstr>Organs At Risk</vt:lpstr>
      <vt:lpstr>PowerPoint Presentation</vt:lpstr>
      <vt:lpstr>Bladder</vt:lpstr>
      <vt:lpstr>Rectum</vt:lpstr>
      <vt:lpstr>Femoral Heads</vt:lpstr>
      <vt:lpstr>Penile Bulb</vt:lpstr>
      <vt:lpstr>Bowel</vt:lpstr>
      <vt:lpstr>Target Volumes</vt:lpstr>
      <vt:lpstr>Prostate</vt:lpstr>
      <vt:lpstr>Seminal Vesicles</vt:lpstr>
      <vt:lpstr>Node Negative PCa</vt:lpstr>
      <vt:lpstr>PowerPoint Presentation</vt:lpstr>
      <vt:lpstr>PTV3625</vt:lpstr>
      <vt:lpstr>PowerPoint Presentation</vt:lpstr>
      <vt:lpstr>Plan Evaluation</vt:lpstr>
      <vt:lpstr>CTV4000</vt:lpstr>
      <vt:lpstr>OAR Constraints</vt:lpstr>
      <vt:lpstr>PowerPoint Presentation</vt:lpstr>
      <vt:lpstr>Node positive PCa</vt:lpstr>
      <vt:lpstr>PowerPoint Presentation</vt:lpstr>
      <vt:lpstr>Moderate Hypo# 60Gy/20#</vt:lpstr>
      <vt:lpstr>PIVOTAL LN Contouring</vt:lpstr>
      <vt:lpstr>PowerPoint Presentation</vt:lpstr>
      <vt:lpstr>NRG Oncology Contouring Guidelines for PLN</vt:lpstr>
      <vt:lpstr>PowerPoint Presentation</vt:lpstr>
      <vt:lpstr>PowerPoint Presentation</vt:lpstr>
      <vt:lpstr>Prostate Bed Radiotherapy</vt:lpstr>
      <vt:lpstr>Artistic Metaanalysis</vt:lpstr>
      <vt:lpstr>Adjuvant RT</vt:lpstr>
      <vt:lpstr>pN+</vt:lpstr>
      <vt:lpstr>Early Salvage RT – Risk Stratification BCR</vt:lpstr>
      <vt:lpstr>SRT + ADT</vt:lpstr>
      <vt:lpstr>DADSPORT Metaanalysis</vt:lpstr>
      <vt:lpstr>Salvage RT</vt:lpstr>
      <vt:lpstr>PowerPoint Presentation</vt:lpstr>
      <vt:lpstr>Contouring of CTV (Prostate Bed)</vt:lpstr>
      <vt:lpstr>PowerPoint Presentation</vt:lpstr>
      <vt:lpstr>RTOG Contouring of Prostate Bed</vt:lpstr>
      <vt:lpstr>GFRU Contouring of Prostate Bed</vt:lpstr>
      <vt:lpstr>EORTC/ACROP 2023</vt:lpstr>
      <vt:lpstr>Prostate Bed</vt:lpstr>
      <vt:lpstr>Inferior border</vt:lpstr>
      <vt:lpstr>Anterior border</vt:lpstr>
      <vt:lpstr>Posterior border</vt:lpstr>
      <vt:lpstr>Lateral border</vt:lpstr>
      <vt:lpstr>Superior border</vt:lpstr>
      <vt:lpstr>PowerPoint Presentation</vt:lpstr>
      <vt:lpstr>Metastatic Pca – Low Volume</vt:lpstr>
      <vt:lpstr>PowerPoint Presentation</vt:lpstr>
      <vt:lpstr>STAMPEDE – Synchronous Low Volume Mets</vt:lpstr>
      <vt:lpstr>PowerPoint Presentation</vt:lpstr>
      <vt:lpstr>PEACE-1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Prostate RT</vt:lpstr>
      <vt:lpstr>PowerPoint Presentation</vt:lpstr>
      <vt:lpstr>Verification</vt:lpstr>
      <vt:lpstr>Why do we need geometric verification</vt:lpstr>
      <vt:lpstr>PowerPoint Presentation</vt:lpstr>
      <vt:lpstr>Definition </vt:lpstr>
      <vt:lpstr>OBI</vt:lpstr>
      <vt:lpstr>CBCT</vt:lpstr>
      <vt:lpstr>PowerPoint Presentation</vt:lpstr>
      <vt:lpstr>PowerPoint Presentation</vt:lpstr>
      <vt:lpstr>Acknowledgement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Prostate Radiotherapy</dc:title>
  <dc:creator>Akshay S (AP0900083)</dc:creator>
  <cp:lastModifiedBy>sandya19</cp:lastModifiedBy>
  <cp:revision>119</cp:revision>
  <dcterms:created xsi:type="dcterms:W3CDTF">2023-02-04T02:29:17Z</dcterms:created>
  <dcterms:modified xsi:type="dcterms:W3CDTF">2024-02-29T08:13:03Z</dcterms:modified>
</cp:coreProperties>
</file>