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9"/>
  </p:notesMasterIdLst>
  <p:sldIdLst>
    <p:sldId id="257" r:id="rId5"/>
    <p:sldId id="258" r:id="rId6"/>
    <p:sldId id="262" r:id="rId7"/>
    <p:sldId id="263" r:id="rId8"/>
    <p:sldId id="260" r:id="rId9"/>
    <p:sldId id="265" r:id="rId10"/>
    <p:sldId id="267" r:id="rId11"/>
    <p:sldId id="298" r:id="rId12"/>
    <p:sldId id="300" r:id="rId13"/>
    <p:sldId id="301" r:id="rId14"/>
    <p:sldId id="305" r:id="rId15"/>
    <p:sldId id="308" r:id="rId16"/>
    <p:sldId id="307" r:id="rId17"/>
    <p:sldId id="306" r:id="rId18"/>
    <p:sldId id="264" r:id="rId19"/>
    <p:sldId id="268" r:id="rId20"/>
    <p:sldId id="297" r:id="rId21"/>
    <p:sldId id="270" r:id="rId22"/>
    <p:sldId id="272" r:id="rId23"/>
    <p:sldId id="294" r:id="rId24"/>
    <p:sldId id="271" r:id="rId25"/>
    <p:sldId id="304" r:id="rId26"/>
    <p:sldId id="303" r:id="rId27"/>
    <p:sldId id="309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M Serif Display" pitchFamily="2" charset="0"/>
      <p:regular r:id="rId34"/>
      <p:italic r:id="rId35"/>
    </p:embeddedFont>
    <p:embeddedFont>
      <p:font typeface="Garamond" panose="02020404030301010803" pitchFamily="18" charset="0"/>
      <p:regular r:id="rId36"/>
      <p:bold r:id="rId37"/>
      <p: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M Standard Template" id="{DE84584B-A5D0-41FC-A1BD-842205AC7447}">
          <p14:sldIdLst>
            <p14:sldId id="257"/>
            <p14:sldId id="258"/>
            <p14:sldId id="262"/>
            <p14:sldId id="263"/>
            <p14:sldId id="260"/>
            <p14:sldId id="265"/>
            <p14:sldId id="267"/>
            <p14:sldId id="298"/>
            <p14:sldId id="300"/>
            <p14:sldId id="301"/>
            <p14:sldId id="305"/>
            <p14:sldId id="308"/>
            <p14:sldId id="307"/>
            <p14:sldId id="306"/>
            <p14:sldId id="264"/>
            <p14:sldId id="268"/>
            <p14:sldId id="297"/>
            <p14:sldId id="270"/>
            <p14:sldId id="272"/>
            <p14:sldId id="294"/>
            <p14:sldId id="271"/>
            <p14:sldId id="304"/>
            <p14:sldId id="303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60" d="100"/>
          <a:sy n="60" d="100"/>
        </p:scale>
        <p:origin x="132" y="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279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F0D39C-2733-44BB-9B89-FF7E8F52386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0BDAEF1D-6A1E-49BF-B201-7919B434F0A2}">
      <dgm:prSet phldrT="[Text]" custT="1"/>
      <dgm:spPr/>
      <dgm:t>
        <a:bodyPr/>
        <a:lstStyle/>
        <a:p>
          <a:r>
            <a:rPr lang="en-MY" sz="3100" dirty="0"/>
            <a:t>Aromatase inhibitors </a:t>
          </a:r>
          <a:r>
            <a:rPr lang="en-MY" sz="1600" dirty="0"/>
            <a:t>6%</a:t>
          </a:r>
        </a:p>
      </dgm:t>
    </dgm:pt>
    <dgm:pt modelId="{114C25A8-5AA9-4C6E-841A-2717FA3CDB4A}" type="parTrans" cxnId="{FB82FF69-59BF-4B2F-A750-BAA2C8202F48}">
      <dgm:prSet/>
      <dgm:spPr/>
      <dgm:t>
        <a:bodyPr/>
        <a:lstStyle/>
        <a:p>
          <a:endParaRPr lang="en-MY"/>
        </a:p>
      </dgm:t>
    </dgm:pt>
    <dgm:pt modelId="{3685E84C-92BA-45DC-889A-5B7DAC2C1C67}" type="sibTrans" cxnId="{FB82FF69-59BF-4B2F-A750-BAA2C8202F48}">
      <dgm:prSet/>
      <dgm:spPr/>
      <dgm:t>
        <a:bodyPr/>
        <a:lstStyle/>
        <a:p>
          <a:endParaRPr lang="en-MY"/>
        </a:p>
      </dgm:t>
    </dgm:pt>
    <dgm:pt modelId="{C5E94047-8A0F-4A8E-BBA9-81B35711E0DB}">
      <dgm:prSet phldrT="[Text]"/>
      <dgm:spPr/>
      <dgm:t>
        <a:bodyPr/>
        <a:lstStyle/>
        <a:p>
          <a:r>
            <a:rPr lang="en-MY" dirty="0"/>
            <a:t>Anti-androgens</a:t>
          </a:r>
        </a:p>
      </dgm:t>
    </dgm:pt>
    <dgm:pt modelId="{606DCCF1-5381-4E40-A580-F887053C8DC0}" type="parTrans" cxnId="{BE03D7D5-BBB5-4877-AC42-A3A589F17560}">
      <dgm:prSet/>
      <dgm:spPr/>
      <dgm:t>
        <a:bodyPr/>
        <a:lstStyle/>
        <a:p>
          <a:endParaRPr lang="en-MY"/>
        </a:p>
      </dgm:t>
    </dgm:pt>
    <dgm:pt modelId="{3DE130C0-0A4C-4EB7-8809-A4919D1EC383}" type="sibTrans" cxnId="{BE03D7D5-BBB5-4877-AC42-A3A589F17560}">
      <dgm:prSet/>
      <dgm:spPr/>
      <dgm:t>
        <a:bodyPr/>
        <a:lstStyle/>
        <a:p>
          <a:endParaRPr lang="en-MY"/>
        </a:p>
      </dgm:t>
    </dgm:pt>
    <dgm:pt modelId="{79F55B53-7280-4578-9587-5B885E84ECB8}">
      <dgm:prSet phldrT="[Text]"/>
      <dgm:spPr/>
      <dgm:t>
        <a:bodyPr/>
        <a:lstStyle/>
        <a:p>
          <a:r>
            <a:rPr lang="en-MY" dirty="0"/>
            <a:t>Gonadotrophin Releasing Hormone Analogue</a:t>
          </a:r>
        </a:p>
      </dgm:t>
    </dgm:pt>
    <dgm:pt modelId="{DA8B0BB2-AA84-4475-8B95-E41988D42B71}" type="parTrans" cxnId="{4837DE70-2627-4BDF-82E9-519FD387020D}">
      <dgm:prSet/>
      <dgm:spPr/>
      <dgm:t>
        <a:bodyPr/>
        <a:lstStyle/>
        <a:p>
          <a:endParaRPr lang="en-MY"/>
        </a:p>
      </dgm:t>
    </dgm:pt>
    <dgm:pt modelId="{0FB41FDB-2F0B-44BE-AD6D-73D2D9E82AA7}" type="sibTrans" cxnId="{4837DE70-2627-4BDF-82E9-519FD387020D}">
      <dgm:prSet/>
      <dgm:spPr/>
      <dgm:t>
        <a:bodyPr/>
        <a:lstStyle/>
        <a:p>
          <a:endParaRPr lang="en-MY"/>
        </a:p>
      </dgm:t>
    </dgm:pt>
    <dgm:pt modelId="{62D6D9B1-CBA3-4AD0-8107-24381D1B69E8}">
      <dgm:prSet phldrT="[Text]"/>
      <dgm:spPr/>
      <dgm:t>
        <a:bodyPr/>
        <a:lstStyle/>
        <a:p>
          <a:r>
            <a:rPr lang="en-MY" dirty="0"/>
            <a:t>Chemotherapy induced ovarian failure</a:t>
          </a:r>
        </a:p>
      </dgm:t>
    </dgm:pt>
    <dgm:pt modelId="{963DC1B6-FED0-4922-9C93-B00291C41FB0}" type="parTrans" cxnId="{1E52FA57-F36D-4DC2-8919-B832585368C5}">
      <dgm:prSet/>
      <dgm:spPr/>
      <dgm:t>
        <a:bodyPr/>
        <a:lstStyle/>
        <a:p>
          <a:endParaRPr lang="en-MY"/>
        </a:p>
      </dgm:t>
    </dgm:pt>
    <dgm:pt modelId="{01B7644C-3D3F-4755-BBB6-C45A192B4730}" type="sibTrans" cxnId="{1E52FA57-F36D-4DC2-8919-B832585368C5}">
      <dgm:prSet/>
      <dgm:spPr/>
      <dgm:t>
        <a:bodyPr/>
        <a:lstStyle/>
        <a:p>
          <a:endParaRPr lang="en-MY"/>
        </a:p>
      </dgm:t>
    </dgm:pt>
    <dgm:pt modelId="{00AFB2AD-7E3E-4A61-8190-0C6DDEB6EE57}" type="pres">
      <dgm:prSet presAssocID="{B8F0D39C-2733-44BB-9B89-FF7E8F523866}" presName="Name0" presStyleCnt="0">
        <dgm:presLayoutVars>
          <dgm:chMax val="7"/>
          <dgm:chPref val="7"/>
          <dgm:dir/>
        </dgm:presLayoutVars>
      </dgm:prSet>
      <dgm:spPr/>
    </dgm:pt>
    <dgm:pt modelId="{C4C57945-A793-4077-8403-7433ED2E7A05}" type="pres">
      <dgm:prSet presAssocID="{B8F0D39C-2733-44BB-9B89-FF7E8F523866}" presName="Name1" presStyleCnt="0"/>
      <dgm:spPr/>
    </dgm:pt>
    <dgm:pt modelId="{14069B2D-C7FB-48AD-801B-DD93B7D4E3B6}" type="pres">
      <dgm:prSet presAssocID="{B8F0D39C-2733-44BB-9B89-FF7E8F523866}" presName="cycle" presStyleCnt="0"/>
      <dgm:spPr/>
    </dgm:pt>
    <dgm:pt modelId="{EC08D174-0288-43EC-B74C-21BD48DAB6EC}" type="pres">
      <dgm:prSet presAssocID="{B8F0D39C-2733-44BB-9B89-FF7E8F523866}" presName="srcNode" presStyleLbl="node1" presStyleIdx="0" presStyleCnt="4"/>
      <dgm:spPr/>
    </dgm:pt>
    <dgm:pt modelId="{3C17D3C5-8047-41A1-B310-602D440ED869}" type="pres">
      <dgm:prSet presAssocID="{B8F0D39C-2733-44BB-9B89-FF7E8F523866}" presName="conn" presStyleLbl="parChTrans1D2" presStyleIdx="0" presStyleCnt="1"/>
      <dgm:spPr/>
    </dgm:pt>
    <dgm:pt modelId="{17122A98-38AE-43F6-994F-7342F6394430}" type="pres">
      <dgm:prSet presAssocID="{B8F0D39C-2733-44BB-9B89-FF7E8F523866}" presName="extraNode" presStyleLbl="node1" presStyleIdx="0" presStyleCnt="4"/>
      <dgm:spPr/>
    </dgm:pt>
    <dgm:pt modelId="{0DBCB6D8-0EB2-4FAF-BA26-7E379C7A5DC4}" type="pres">
      <dgm:prSet presAssocID="{B8F0D39C-2733-44BB-9B89-FF7E8F523866}" presName="dstNode" presStyleLbl="node1" presStyleIdx="0" presStyleCnt="4"/>
      <dgm:spPr/>
    </dgm:pt>
    <dgm:pt modelId="{F40407C3-D69A-4DDF-B4A9-40D6EC720AB8}" type="pres">
      <dgm:prSet presAssocID="{0BDAEF1D-6A1E-49BF-B201-7919B434F0A2}" presName="text_1" presStyleLbl="node1" presStyleIdx="0" presStyleCnt="4">
        <dgm:presLayoutVars>
          <dgm:bulletEnabled val="1"/>
        </dgm:presLayoutVars>
      </dgm:prSet>
      <dgm:spPr/>
    </dgm:pt>
    <dgm:pt modelId="{6C45B442-3CA8-4425-929F-4B3E7A08617C}" type="pres">
      <dgm:prSet presAssocID="{0BDAEF1D-6A1E-49BF-B201-7919B434F0A2}" presName="accent_1" presStyleCnt="0"/>
      <dgm:spPr/>
    </dgm:pt>
    <dgm:pt modelId="{E2D71933-DAA8-4E09-B1C1-B01DCE0ADCE0}" type="pres">
      <dgm:prSet presAssocID="{0BDAEF1D-6A1E-49BF-B201-7919B434F0A2}" presName="accentRepeatNode" presStyleLbl="solidFgAcc1" presStyleIdx="0" presStyleCnt="4"/>
      <dgm:spPr/>
    </dgm:pt>
    <dgm:pt modelId="{484180D2-342B-48DD-A3CC-085506D75257}" type="pres">
      <dgm:prSet presAssocID="{C5E94047-8A0F-4A8E-BBA9-81B35711E0DB}" presName="text_2" presStyleLbl="node1" presStyleIdx="1" presStyleCnt="4">
        <dgm:presLayoutVars>
          <dgm:bulletEnabled val="1"/>
        </dgm:presLayoutVars>
      </dgm:prSet>
      <dgm:spPr/>
    </dgm:pt>
    <dgm:pt modelId="{0262C311-993F-4870-960E-E5448696921A}" type="pres">
      <dgm:prSet presAssocID="{C5E94047-8A0F-4A8E-BBA9-81B35711E0DB}" presName="accent_2" presStyleCnt="0"/>
      <dgm:spPr/>
    </dgm:pt>
    <dgm:pt modelId="{95DE917A-9EBE-482D-B52B-610FD7F2DCA6}" type="pres">
      <dgm:prSet presAssocID="{C5E94047-8A0F-4A8E-BBA9-81B35711E0DB}" presName="accentRepeatNode" presStyleLbl="solidFgAcc1" presStyleIdx="1" presStyleCnt="4"/>
      <dgm:spPr/>
    </dgm:pt>
    <dgm:pt modelId="{76ADE451-3FD0-4D74-ADA3-86C147BF8EF3}" type="pres">
      <dgm:prSet presAssocID="{79F55B53-7280-4578-9587-5B885E84ECB8}" presName="text_3" presStyleLbl="node1" presStyleIdx="2" presStyleCnt="4">
        <dgm:presLayoutVars>
          <dgm:bulletEnabled val="1"/>
        </dgm:presLayoutVars>
      </dgm:prSet>
      <dgm:spPr/>
    </dgm:pt>
    <dgm:pt modelId="{B0491356-A5AC-4D2F-AE89-E2FE811EE644}" type="pres">
      <dgm:prSet presAssocID="{79F55B53-7280-4578-9587-5B885E84ECB8}" presName="accent_3" presStyleCnt="0"/>
      <dgm:spPr/>
    </dgm:pt>
    <dgm:pt modelId="{EEFDF36A-589F-4206-9BE7-C73C45139062}" type="pres">
      <dgm:prSet presAssocID="{79F55B53-7280-4578-9587-5B885E84ECB8}" presName="accentRepeatNode" presStyleLbl="solidFgAcc1" presStyleIdx="2" presStyleCnt="4"/>
      <dgm:spPr/>
    </dgm:pt>
    <dgm:pt modelId="{659C86BB-93AB-4323-8161-1ED65D656799}" type="pres">
      <dgm:prSet presAssocID="{62D6D9B1-CBA3-4AD0-8107-24381D1B69E8}" presName="text_4" presStyleLbl="node1" presStyleIdx="3" presStyleCnt="4">
        <dgm:presLayoutVars>
          <dgm:bulletEnabled val="1"/>
        </dgm:presLayoutVars>
      </dgm:prSet>
      <dgm:spPr/>
    </dgm:pt>
    <dgm:pt modelId="{D6C2F843-5680-43F9-8BA8-B219FBC3BD74}" type="pres">
      <dgm:prSet presAssocID="{62D6D9B1-CBA3-4AD0-8107-24381D1B69E8}" presName="accent_4" presStyleCnt="0"/>
      <dgm:spPr/>
    </dgm:pt>
    <dgm:pt modelId="{38FC817A-DD1A-436F-8A6E-8D7CA8B24BAD}" type="pres">
      <dgm:prSet presAssocID="{62D6D9B1-CBA3-4AD0-8107-24381D1B69E8}" presName="accentRepeatNode" presStyleLbl="solidFgAcc1" presStyleIdx="3" presStyleCnt="4"/>
      <dgm:spPr/>
    </dgm:pt>
  </dgm:ptLst>
  <dgm:cxnLst>
    <dgm:cxn modelId="{C952151F-3991-491A-97FB-C10955C38CE7}" type="presOf" srcId="{79F55B53-7280-4578-9587-5B885E84ECB8}" destId="{76ADE451-3FD0-4D74-ADA3-86C147BF8EF3}" srcOrd="0" destOrd="0" presId="urn:microsoft.com/office/officeart/2008/layout/VerticalCurvedList"/>
    <dgm:cxn modelId="{FB82FF69-59BF-4B2F-A750-BAA2C8202F48}" srcId="{B8F0D39C-2733-44BB-9B89-FF7E8F523866}" destId="{0BDAEF1D-6A1E-49BF-B201-7919B434F0A2}" srcOrd="0" destOrd="0" parTransId="{114C25A8-5AA9-4C6E-841A-2717FA3CDB4A}" sibTransId="{3685E84C-92BA-45DC-889A-5B7DAC2C1C67}"/>
    <dgm:cxn modelId="{65AA5B4D-70BE-46C4-8E47-56406D4769F0}" type="presOf" srcId="{C5E94047-8A0F-4A8E-BBA9-81B35711E0DB}" destId="{484180D2-342B-48DD-A3CC-085506D75257}" srcOrd="0" destOrd="0" presId="urn:microsoft.com/office/officeart/2008/layout/VerticalCurvedList"/>
    <dgm:cxn modelId="{4837DE70-2627-4BDF-82E9-519FD387020D}" srcId="{B8F0D39C-2733-44BB-9B89-FF7E8F523866}" destId="{79F55B53-7280-4578-9587-5B885E84ECB8}" srcOrd="2" destOrd="0" parTransId="{DA8B0BB2-AA84-4475-8B95-E41988D42B71}" sibTransId="{0FB41FDB-2F0B-44BE-AD6D-73D2D9E82AA7}"/>
    <dgm:cxn modelId="{1E52FA57-F36D-4DC2-8919-B832585368C5}" srcId="{B8F0D39C-2733-44BB-9B89-FF7E8F523866}" destId="{62D6D9B1-CBA3-4AD0-8107-24381D1B69E8}" srcOrd="3" destOrd="0" parTransId="{963DC1B6-FED0-4922-9C93-B00291C41FB0}" sibTransId="{01B7644C-3D3F-4755-BBB6-C45A192B4730}"/>
    <dgm:cxn modelId="{8914F858-E148-4990-BEE7-655524FA4E25}" type="presOf" srcId="{62D6D9B1-CBA3-4AD0-8107-24381D1B69E8}" destId="{659C86BB-93AB-4323-8161-1ED65D656799}" srcOrd="0" destOrd="0" presId="urn:microsoft.com/office/officeart/2008/layout/VerticalCurvedList"/>
    <dgm:cxn modelId="{2CB2C479-C2BC-476E-BE6F-AC72929128B3}" type="presOf" srcId="{B8F0D39C-2733-44BB-9B89-FF7E8F523866}" destId="{00AFB2AD-7E3E-4A61-8190-0C6DDEB6EE57}" srcOrd="0" destOrd="0" presId="urn:microsoft.com/office/officeart/2008/layout/VerticalCurvedList"/>
    <dgm:cxn modelId="{2947E889-D19F-44B3-A547-8824A167A868}" type="presOf" srcId="{0BDAEF1D-6A1E-49BF-B201-7919B434F0A2}" destId="{F40407C3-D69A-4DDF-B4A9-40D6EC720AB8}" srcOrd="0" destOrd="0" presId="urn:microsoft.com/office/officeart/2008/layout/VerticalCurvedList"/>
    <dgm:cxn modelId="{BE03D7D5-BBB5-4877-AC42-A3A589F17560}" srcId="{B8F0D39C-2733-44BB-9B89-FF7E8F523866}" destId="{C5E94047-8A0F-4A8E-BBA9-81B35711E0DB}" srcOrd="1" destOrd="0" parTransId="{606DCCF1-5381-4E40-A580-F887053C8DC0}" sibTransId="{3DE130C0-0A4C-4EB7-8809-A4919D1EC383}"/>
    <dgm:cxn modelId="{8D6365FB-09EB-46FE-9642-AFB9627658EF}" type="presOf" srcId="{3685E84C-92BA-45DC-889A-5B7DAC2C1C67}" destId="{3C17D3C5-8047-41A1-B310-602D440ED869}" srcOrd="0" destOrd="0" presId="urn:microsoft.com/office/officeart/2008/layout/VerticalCurvedList"/>
    <dgm:cxn modelId="{ABB49AF4-51B4-4FFA-8F66-0B6210098999}" type="presParOf" srcId="{00AFB2AD-7E3E-4A61-8190-0C6DDEB6EE57}" destId="{C4C57945-A793-4077-8403-7433ED2E7A05}" srcOrd="0" destOrd="0" presId="urn:microsoft.com/office/officeart/2008/layout/VerticalCurvedList"/>
    <dgm:cxn modelId="{936226EF-ED79-4510-A86E-3D87CB6F9F8C}" type="presParOf" srcId="{C4C57945-A793-4077-8403-7433ED2E7A05}" destId="{14069B2D-C7FB-48AD-801B-DD93B7D4E3B6}" srcOrd="0" destOrd="0" presId="urn:microsoft.com/office/officeart/2008/layout/VerticalCurvedList"/>
    <dgm:cxn modelId="{EDCE3366-B859-4A12-B851-7728527F7675}" type="presParOf" srcId="{14069B2D-C7FB-48AD-801B-DD93B7D4E3B6}" destId="{EC08D174-0288-43EC-B74C-21BD48DAB6EC}" srcOrd="0" destOrd="0" presId="urn:microsoft.com/office/officeart/2008/layout/VerticalCurvedList"/>
    <dgm:cxn modelId="{A11E6F2D-5633-47DA-979A-776213F3A75A}" type="presParOf" srcId="{14069B2D-C7FB-48AD-801B-DD93B7D4E3B6}" destId="{3C17D3C5-8047-41A1-B310-602D440ED869}" srcOrd="1" destOrd="0" presId="urn:microsoft.com/office/officeart/2008/layout/VerticalCurvedList"/>
    <dgm:cxn modelId="{74EE5048-D937-46AF-BBFA-3C0EBEB0ED51}" type="presParOf" srcId="{14069B2D-C7FB-48AD-801B-DD93B7D4E3B6}" destId="{17122A98-38AE-43F6-994F-7342F6394430}" srcOrd="2" destOrd="0" presId="urn:microsoft.com/office/officeart/2008/layout/VerticalCurvedList"/>
    <dgm:cxn modelId="{937FB64D-6A28-4D6F-9746-C7BB87DF64C9}" type="presParOf" srcId="{14069B2D-C7FB-48AD-801B-DD93B7D4E3B6}" destId="{0DBCB6D8-0EB2-4FAF-BA26-7E379C7A5DC4}" srcOrd="3" destOrd="0" presId="urn:microsoft.com/office/officeart/2008/layout/VerticalCurvedList"/>
    <dgm:cxn modelId="{AD3827B4-0F10-405A-9B47-9F5802168E24}" type="presParOf" srcId="{C4C57945-A793-4077-8403-7433ED2E7A05}" destId="{F40407C3-D69A-4DDF-B4A9-40D6EC720AB8}" srcOrd="1" destOrd="0" presId="urn:microsoft.com/office/officeart/2008/layout/VerticalCurvedList"/>
    <dgm:cxn modelId="{B07F871E-7B10-425B-BD3F-C1FD54FF8F33}" type="presParOf" srcId="{C4C57945-A793-4077-8403-7433ED2E7A05}" destId="{6C45B442-3CA8-4425-929F-4B3E7A08617C}" srcOrd="2" destOrd="0" presId="urn:microsoft.com/office/officeart/2008/layout/VerticalCurvedList"/>
    <dgm:cxn modelId="{5EB20A75-A55C-4FFD-A867-6C12F9EDBFFD}" type="presParOf" srcId="{6C45B442-3CA8-4425-929F-4B3E7A08617C}" destId="{E2D71933-DAA8-4E09-B1C1-B01DCE0ADCE0}" srcOrd="0" destOrd="0" presId="urn:microsoft.com/office/officeart/2008/layout/VerticalCurvedList"/>
    <dgm:cxn modelId="{08DB4154-7806-4EED-8465-91039C7762D4}" type="presParOf" srcId="{C4C57945-A793-4077-8403-7433ED2E7A05}" destId="{484180D2-342B-48DD-A3CC-085506D75257}" srcOrd="3" destOrd="0" presId="urn:microsoft.com/office/officeart/2008/layout/VerticalCurvedList"/>
    <dgm:cxn modelId="{2515BC08-4C58-47A8-A6F4-D4399A4D25AD}" type="presParOf" srcId="{C4C57945-A793-4077-8403-7433ED2E7A05}" destId="{0262C311-993F-4870-960E-E5448696921A}" srcOrd="4" destOrd="0" presId="urn:microsoft.com/office/officeart/2008/layout/VerticalCurvedList"/>
    <dgm:cxn modelId="{FEA27450-5B0C-4198-8174-C2DA011562DC}" type="presParOf" srcId="{0262C311-993F-4870-960E-E5448696921A}" destId="{95DE917A-9EBE-482D-B52B-610FD7F2DCA6}" srcOrd="0" destOrd="0" presId="urn:microsoft.com/office/officeart/2008/layout/VerticalCurvedList"/>
    <dgm:cxn modelId="{58BE7CC1-B265-425B-8798-A47D67960E0C}" type="presParOf" srcId="{C4C57945-A793-4077-8403-7433ED2E7A05}" destId="{76ADE451-3FD0-4D74-ADA3-86C147BF8EF3}" srcOrd="5" destOrd="0" presId="urn:microsoft.com/office/officeart/2008/layout/VerticalCurvedList"/>
    <dgm:cxn modelId="{E98F4DCE-3696-42F0-99A2-23798CCB20B8}" type="presParOf" srcId="{C4C57945-A793-4077-8403-7433ED2E7A05}" destId="{B0491356-A5AC-4D2F-AE89-E2FE811EE644}" srcOrd="6" destOrd="0" presId="urn:microsoft.com/office/officeart/2008/layout/VerticalCurvedList"/>
    <dgm:cxn modelId="{0BC4D9F2-1C4F-412D-9A6A-691A4C7E4768}" type="presParOf" srcId="{B0491356-A5AC-4D2F-AE89-E2FE811EE644}" destId="{EEFDF36A-589F-4206-9BE7-C73C45139062}" srcOrd="0" destOrd="0" presId="urn:microsoft.com/office/officeart/2008/layout/VerticalCurvedList"/>
    <dgm:cxn modelId="{BC9DB066-8376-4303-8E2E-70E274C34AED}" type="presParOf" srcId="{C4C57945-A793-4077-8403-7433ED2E7A05}" destId="{659C86BB-93AB-4323-8161-1ED65D656799}" srcOrd="7" destOrd="0" presId="urn:microsoft.com/office/officeart/2008/layout/VerticalCurvedList"/>
    <dgm:cxn modelId="{63269CCB-D088-4005-ABBB-930B1E3FA6B2}" type="presParOf" srcId="{C4C57945-A793-4077-8403-7433ED2E7A05}" destId="{D6C2F843-5680-43F9-8BA8-B219FBC3BD74}" srcOrd="8" destOrd="0" presId="urn:microsoft.com/office/officeart/2008/layout/VerticalCurvedList"/>
    <dgm:cxn modelId="{335862B5-5A69-44A8-9C72-69583BB788BE}" type="presParOf" srcId="{D6C2F843-5680-43F9-8BA8-B219FBC3BD74}" destId="{38FC817A-DD1A-436F-8A6E-8D7CA8B24B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E3F575-40E8-4756-9DBB-E791468D8E5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08FD2A35-A396-4770-AC9C-421C539BB98B}">
      <dgm:prSet phldrT="[Text]"/>
      <dgm:spPr/>
      <dgm:t>
        <a:bodyPr/>
        <a:lstStyle/>
        <a:p>
          <a:r>
            <a:rPr lang="en-MY" dirty="0"/>
            <a:t>Hypocalcaemia</a:t>
          </a:r>
        </a:p>
      </dgm:t>
    </dgm:pt>
    <dgm:pt modelId="{D3A2D417-E566-4679-89FA-FAA5F1C71DCF}" type="parTrans" cxnId="{CF4C0B81-AAE1-4762-9AA3-A972276B14CF}">
      <dgm:prSet/>
      <dgm:spPr/>
      <dgm:t>
        <a:bodyPr/>
        <a:lstStyle/>
        <a:p>
          <a:endParaRPr lang="en-MY"/>
        </a:p>
      </dgm:t>
    </dgm:pt>
    <dgm:pt modelId="{1DAA45DF-81C3-4FA8-B80F-FBB66F00BBC8}" type="sibTrans" cxnId="{CF4C0B81-AAE1-4762-9AA3-A972276B14CF}">
      <dgm:prSet/>
      <dgm:spPr/>
      <dgm:t>
        <a:bodyPr/>
        <a:lstStyle/>
        <a:p>
          <a:endParaRPr lang="en-MY"/>
        </a:p>
      </dgm:t>
    </dgm:pt>
    <dgm:pt modelId="{D89F13FE-7187-43F7-AD6B-CB5CBF653717}">
      <dgm:prSet phldrT="[Text]" custT="1"/>
      <dgm:spPr/>
      <dgm:t>
        <a:bodyPr/>
        <a:lstStyle/>
        <a:p>
          <a:r>
            <a:rPr lang="en-MY" sz="1600" dirty="0">
              <a:solidFill>
                <a:schemeClr val="tx1">
                  <a:lumMod val="50000"/>
                  <a:lumOff val="50000"/>
                </a:schemeClr>
              </a:solidFill>
            </a:rPr>
            <a:t>12.4% with denosumab</a:t>
          </a:r>
        </a:p>
      </dgm:t>
    </dgm:pt>
    <dgm:pt modelId="{421DC03F-30A0-4E0C-A105-CC82A4AF2D17}" type="parTrans" cxnId="{E58275BA-7F5F-4741-A8B6-AF7B46C69DC9}">
      <dgm:prSet/>
      <dgm:spPr/>
      <dgm:t>
        <a:bodyPr/>
        <a:lstStyle/>
        <a:p>
          <a:endParaRPr lang="en-MY"/>
        </a:p>
      </dgm:t>
    </dgm:pt>
    <dgm:pt modelId="{92565D28-7217-4018-A551-F84BBD6C25AF}" type="sibTrans" cxnId="{E58275BA-7F5F-4741-A8B6-AF7B46C69DC9}">
      <dgm:prSet/>
      <dgm:spPr/>
      <dgm:t>
        <a:bodyPr/>
        <a:lstStyle/>
        <a:p>
          <a:endParaRPr lang="en-MY"/>
        </a:p>
      </dgm:t>
    </dgm:pt>
    <dgm:pt modelId="{D0C13284-6B1E-4519-BD7D-8ECDC16B9474}">
      <dgm:prSet phldrT="[Text]" custT="1"/>
      <dgm:spPr/>
      <dgm:t>
        <a:bodyPr/>
        <a:lstStyle/>
        <a:p>
          <a:r>
            <a:rPr lang="en-MY" sz="1600" dirty="0">
              <a:solidFill>
                <a:schemeClr val="tx1">
                  <a:lumMod val="50000"/>
                  <a:lumOff val="50000"/>
                </a:schemeClr>
              </a:solidFill>
            </a:rPr>
            <a:t>5.3% with bisphosphonates</a:t>
          </a:r>
        </a:p>
      </dgm:t>
    </dgm:pt>
    <dgm:pt modelId="{B19321B8-21B9-499F-8396-906AC0F19F4A}" type="parTrans" cxnId="{ABFFD5D0-8C40-4E41-B791-2ABBEA2D9A45}">
      <dgm:prSet/>
      <dgm:spPr/>
      <dgm:t>
        <a:bodyPr/>
        <a:lstStyle/>
        <a:p>
          <a:endParaRPr lang="en-MY"/>
        </a:p>
      </dgm:t>
    </dgm:pt>
    <dgm:pt modelId="{B162A68A-2D09-46BA-898F-B73714D99E08}" type="sibTrans" cxnId="{ABFFD5D0-8C40-4E41-B791-2ABBEA2D9A45}">
      <dgm:prSet/>
      <dgm:spPr/>
      <dgm:t>
        <a:bodyPr/>
        <a:lstStyle/>
        <a:p>
          <a:endParaRPr lang="en-MY"/>
        </a:p>
      </dgm:t>
    </dgm:pt>
    <dgm:pt modelId="{18FDE6FA-4CA9-4238-A3E8-FD7195A31453}">
      <dgm:prSet phldrT="[Text]"/>
      <dgm:spPr>
        <a:solidFill>
          <a:srgbClr val="FF0000"/>
        </a:solidFill>
      </dgm:spPr>
      <dgm:t>
        <a:bodyPr/>
        <a:lstStyle/>
        <a:p>
          <a:r>
            <a:rPr lang="en-MY" dirty="0"/>
            <a:t>Osteonecrosis</a:t>
          </a:r>
        </a:p>
      </dgm:t>
    </dgm:pt>
    <dgm:pt modelId="{73B0353E-4F3D-4C6E-934C-741AC886330F}" type="parTrans" cxnId="{08709A4F-85EA-4B21-A56E-63CD087E2C63}">
      <dgm:prSet/>
      <dgm:spPr/>
      <dgm:t>
        <a:bodyPr/>
        <a:lstStyle/>
        <a:p>
          <a:endParaRPr lang="en-MY"/>
        </a:p>
      </dgm:t>
    </dgm:pt>
    <dgm:pt modelId="{7C3F88A0-D843-435C-8D36-7D944C0B0442}" type="sibTrans" cxnId="{08709A4F-85EA-4B21-A56E-63CD087E2C63}">
      <dgm:prSet/>
      <dgm:spPr/>
      <dgm:t>
        <a:bodyPr/>
        <a:lstStyle/>
        <a:p>
          <a:endParaRPr lang="en-MY"/>
        </a:p>
      </dgm:t>
    </dgm:pt>
    <dgm:pt modelId="{567E79A5-E9C8-4720-AE0C-6B53E4E1EECE}">
      <dgm:prSet phldrT="[Text]" custT="1"/>
      <dgm:spPr/>
      <dgm:t>
        <a:bodyPr/>
        <a:lstStyle/>
        <a:p>
          <a:r>
            <a:rPr lang="en-MY" sz="1600" dirty="0"/>
            <a:t>2% in first year</a:t>
          </a:r>
        </a:p>
      </dgm:t>
    </dgm:pt>
    <dgm:pt modelId="{9F0DD1F3-F430-4753-B820-496BDD8DF404}" type="parTrans" cxnId="{82A81463-8CF6-43E5-8FF6-E66FB0429DAE}">
      <dgm:prSet/>
      <dgm:spPr/>
      <dgm:t>
        <a:bodyPr/>
        <a:lstStyle/>
        <a:p>
          <a:endParaRPr lang="en-MY"/>
        </a:p>
      </dgm:t>
    </dgm:pt>
    <dgm:pt modelId="{FA7B5909-02A4-4A5C-8125-E837292380DA}" type="sibTrans" cxnId="{82A81463-8CF6-43E5-8FF6-E66FB0429DAE}">
      <dgm:prSet/>
      <dgm:spPr/>
      <dgm:t>
        <a:bodyPr/>
        <a:lstStyle/>
        <a:p>
          <a:endParaRPr lang="en-MY"/>
        </a:p>
      </dgm:t>
    </dgm:pt>
    <dgm:pt modelId="{19FDC93A-B417-4857-8B58-1FD9A284DEF3}">
      <dgm:prSet phldrT="[Text]" custT="1"/>
      <dgm:spPr/>
      <dgm:t>
        <a:bodyPr/>
        <a:lstStyle/>
        <a:p>
          <a:r>
            <a:rPr lang="en-MY" sz="1600" dirty="0"/>
            <a:t>Risk increases with duration</a:t>
          </a:r>
        </a:p>
      </dgm:t>
    </dgm:pt>
    <dgm:pt modelId="{1A5D436E-3565-46D2-8EA2-D34AAC31CF57}" type="parTrans" cxnId="{1A84FFED-BBE4-4AA1-B9D4-3EDE3FF6D1D0}">
      <dgm:prSet/>
      <dgm:spPr/>
      <dgm:t>
        <a:bodyPr/>
        <a:lstStyle/>
        <a:p>
          <a:endParaRPr lang="en-MY"/>
        </a:p>
      </dgm:t>
    </dgm:pt>
    <dgm:pt modelId="{39F25116-F354-407F-97FB-1AD235056873}" type="sibTrans" cxnId="{1A84FFED-BBE4-4AA1-B9D4-3EDE3FF6D1D0}">
      <dgm:prSet/>
      <dgm:spPr/>
      <dgm:t>
        <a:bodyPr/>
        <a:lstStyle/>
        <a:p>
          <a:endParaRPr lang="en-MY"/>
        </a:p>
      </dgm:t>
    </dgm:pt>
    <dgm:pt modelId="{0B11A212-3EA8-4530-A909-53385345A3FE}">
      <dgm:prSet phldrT="[Text]"/>
      <dgm:spPr/>
      <dgm:t>
        <a:bodyPr/>
        <a:lstStyle/>
        <a:p>
          <a:r>
            <a:rPr lang="en-MY" dirty="0"/>
            <a:t>Nephrotoxicity</a:t>
          </a:r>
        </a:p>
      </dgm:t>
    </dgm:pt>
    <dgm:pt modelId="{093A5D6C-8F3B-4638-83BB-2885A410993C}" type="parTrans" cxnId="{2B0F8B4B-DECA-4856-9F1F-3DB631E9DA58}">
      <dgm:prSet/>
      <dgm:spPr/>
      <dgm:t>
        <a:bodyPr/>
        <a:lstStyle/>
        <a:p>
          <a:endParaRPr lang="en-MY"/>
        </a:p>
      </dgm:t>
    </dgm:pt>
    <dgm:pt modelId="{87996177-E7E4-4774-B374-0EA44016BA77}" type="sibTrans" cxnId="{2B0F8B4B-DECA-4856-9F1F-3DB631E9DA58}">
      <dgm:prSet/>
      <dgm:spPr/>
      <dgm:t>
        <a:bodyPr/>
        <a:lstStyle/>
        <a:p>
          <a:endParaRPr lang="en-MY"/>
        </a:p>
      </dgm:t>
    </dgm:pt>
    <dgm:pt modelId="{626B7130-468B-4388-B162-A60AD92AA744}">
      <dgm:prSet phldrT="[Text]" custT="1"/>
      <dgm:spPr/>
      <dgm:t>
        <a:bodyPr/>
        <a:lstStyle/>
        <a:p>
          <a:r>
            <a:rPr lang="en-MY" sz="1600" dirty="0"/>
            <a:t>Higher with denosumab than bisphosphonates</a:t>
          </a:r>
        </a:p>
      </dgm:t>
    </dgm:pt>
    <dgm:pt modelId="{A015DCB1-BB10-4917-93E9-0BCF7F8C3C9E}" type="parTrans" cxnId="{536BF525-D742-4995-9034-BDEBE290BC0C}">
      <dgm:prSet/>
      <dgm:spPr/>
      <dgm:t>
        <a:bodyPr/>
        <a:lstStyle/>
        <a:p>
          <a:endParaRPr lang="en-MY"/>
        </a:p>
      </dgm:t>
    </dgm:pt>
    <dgm:pt modelId="{A13B194F-92AB-4E66-A7EB-D6DA914FCE4A}" type="sibTrans" cxnId="{536BF525-D742-4995-9034-BDEBE290BC0C}">
      <dgm:prSet/>
      <dgm:spPr/>
      <dgm:t>
        <a:bodyPr/>
        <a:lstStyle/>
        <a:p>
          <a:endParaRPr lang="en-MY"/>
        </a:p>
      </dgm:t>
    </dgm:pt>
    <dgm:pt modelId="{341BFEAF-5A58-4484-8425-398ED6748284}">
      <dgm:prSet phldrT="[Text]" custT="1"/>
      <dgm:spPr/>
      <dgm:t>
        <a:bodyPr/>
        <a:lstStyle/>
        <a:p>
          <a:r>
            <a:rPr lang="en-MY" sz="1600" dirty="0"/>
            <a:t>Recommendation for 2 years then reassess</a:t>
          </a:r>
        </a:p>
      </dgm:t>
    </dgm:pt>
    <dgm:pt modelId="{EA6D6260-20A6-49C0-8396-059DBF724966}" type="parTrans" cxnId="{47E02845-5EFA-4EA6-B9C2-6907F0EF1767}">
      <dgm:prSet/>
      <dgm:spPr/>
      <dgm:t>
        <a:bodyPr/>
        <a:lstStyle/>
        <a:p>
          <a:endParaRPr lang="en-MY"/>
        </a:p>
      </dgm:t>
    </dgm:pt>
    <dgm:pt modelId="{97A53012-BA97-4D7E-94E9-FE1D086CC639}" type="sibTrans" cxnId="{47E02845-5EFA-4EA6-B9C2-6907F0EF1767}">
      <dgm:prSet/>
      <dgm:spPr/>
      <dgm:t>
        <a:bodyPr/>
        <a:lstStyle/>
        <a:p>
          <a:endParaRPr lang="en-MY"/>
        </a:p>
      </dgm:t>
    </dgm:pt>
    <dgm:pt modelId="{E13A6343-8BA3-4613-A31E-3F8711CED0BD}">
      <dgm:prSet phldrT="[Text]" custT="1"/>
      <dgm:spPr/>
      <dgm:t>
        <a:bodyPr/>
        <a:lstStyle/>
        <a:p>
          <a:r>
            <a:rPr lang="en-MY" sz="1600" dirty="0">
              <a:solidFill>
                <a:schemeClr val="tx1">
                  <a:lumMod val="50000"/>
                  <a:lumOff val="50000"/>
                </a:schemeClr>
              </a:solidFill>
            </a:rPr>
            <a:t>Risk with bisphosphonates</a:t>
          </a:r>
        </a:p>
      </dgm:t>
    </dgm:pt>
    <dgm:pt modelId="{F1B50309-951A-4D12-8219-4EBC33058FD6}" type="parTrans" cxnId="{48648A60-9AD6-4233-9B17-EB2DFF57AA91}">
      <dgm:prSet/>
      <dgm:spPr/>
      <dgm:t>
        <a:bodyPr/>
        <a:lstStyle/>
        <a:p>
          <a:endParaRPr lang="en-MY"/>
        </a:p>
      </dgm:t>
    </dgm:pt>
    <dgm:pt modelId="{21525402-313A-45E3-9A7E-CF1C969D9022}" type="sibTrans" cxnId="{48648A60-9AD6-4233-9B17-EB2DFF57AA91}">
      <dgm:prSet/>
      <dgm:spPr/>
      <dgm:t>
        <a:bodyPr/>
        <a:lstStyle/>
        <a:p>
          <a:endParaRPr lang="en-MY"/>
        </a:p>
      </dgm:t>
    </dgm:pt>
    <dgm:pt modelId="{2EDFC80D-9383-4C27-A5C5-D682B8C93F5D}">
      <dgm:prSet phldrT="[Text]" custT="1"/>
      <dgm:spPr/>
      <dgm:t>
        <a:bodyPr/>
        <a:lstStyle/>
        <a:p>
          <a:r>
            <a:rPr lang="en-MY" sz="1600" dirty="0">
              <a:solidFill>
                <a:schemeClr val="tx1">
                  <a:lumMod val="50000"/>
                  <a:lumOff val="50000"/>
                </a:schemeClr>
              </a:solidFill>
            </a:rPr>
            <a:t>Given with calcium and vitamin D supplements</a:t>
          </a:r>
        </a:p>
      </dgm:t>
    </dgm:pt>
    <dgm:pt modelId="{B573BCEF-E446-498C-962A-97DAC16AACEA}" type="parTrans" cxnId="{DA5AA9C8-7F02-4932-8491-E765EC30D882}">
      <dgm:prSet/>
      <dgm:spPr/>
      <dgm:t>
        <a:bodyPr/>
        <a:lstStyle/>
        <a:p>
          <a:endParaRPr lang="en-MY"/>
        </a:p>
      </dgm:t>
    </dgm:pt>
    <dgm:pt modelId="{10F11503-5FE6-4713-8B0E-64C7E22D8BFC}" type="sibTrans" cxnId="{DA5AA9C8-7F02-4932-8491-E765EC30D882}">
      <dgm:prSet/>
      <dgm:spPr/>
      <dgm:t>
        <a:bodyPr/>
        <a:lstStyle/>
        <a:p>
          <a:endParaRPr lang="en-MY"/>
        </a:p>
      </dgm:t>
    </dgm:pt>
    <dgm:pt modelId="{66314E17-AFA7-4636-8987-44FAD8FD500E}">
      <dgm:prSet phldrT="[Text]" custT="1"/>
      <dgm:spPr/>
      <dgm:t>
        <a:bodyPr/>
        <a:lstStyle/>
        <a:p>
          <a:r>
            <a:rPr lang="en-MY" sz="1600" dirty="0">
              <a:solidFill>
                <a:schemeClr val="tx1">
                  <a:lumMod val="50000"/>
                  <a:lumOff val="50000"/>
                </a:schemeClr>
              </a:solidFill>
            </a:rPr>
            <a:t>Renal dose adjustment</a:t>
          </a:r>
        </a:p>
      </dgm:t>
    </dgm:pt>
    <dgm:pt modelId="{9900A921-7817-4A6E-85E6-6E0CB27CDC2B}" type="parTrans" cxnId="{2097BB7F-02B6-442F-B85F-3DB9455C95D1}">
      <dgm:prSet/>
      <dgm:spPr/>
      <dgm:t>
        <a:bodyPr/>
        <a:lstStyle/>
        <a:p>
          <a:endParaRPr lang="en-MY"/>
        </a:p>
      </dgm:t>
    </dgm:pt>
    <dgm:pt modelId="{C6F9E33B-D500-4891-9B19-BD0344AB7560}" type="sibTrans" cxnId="{2097BB7F-02B6-442F-B85F-3DB9455C95D1}">
      <dgm:prSet/>
      <dgm:spPr/>
      <dgm:t>
        <a:bodyPr/>
        <a:lstStyle/>
        <a:p>
          <a:endParaRPr lang="en-MY"/>
        </a:p>
      </dgm:t>
    </dgm:pt>
    <dgm:pt modelId="{267F3AB0-47D9-40C2-BAAD-412E12E745F9}" type="pres">
      <dgm:prSet presAssocID="{FFE3F575-40E8-4756-9DBB-E791468D8E50}" presName="Name0" presStyleCnt="0">
        <dgm:presLayoutVars>
          <dgm:dir/>
          <dgm:animLvl val="lvl"/>
          <dgm:resizeHandles/>
        </dgm:presLayoutVars>
      </dgm:prSet>
      <dgm:spPr/>
    </dgm:pt>
    <dgm:pt modelId="{D3ECBA3D-3C66-461A-B710-46E81B2EF2DA}" type="pres">
      <dgm:prSet presAssocID="{08FD2A35-A396-4770-AC9C-421C539BB98B}" presName="linNode" presStyleCnt="0"/>
      <dgm:spPr/>
    </dgm:pt>
    <dgm:pt modelId="{E7ABD706-64F2-46AA-B927-A0A331947044}" type="pres">
      <dgm:prSet presAssocID="{08FD2A35-A396-4770-AC9C-421C539BB98B}" presName="parentShp" presStyleLbl="node1" presStyleIdx="0" presStyleCnt="3">
        <dgm:presLayoutVars>
          <dgm:bulletEnabled val="1"/>
        </dgm:presLayoutVars>
      </dgm:prSet>
      <dgm:spPr/>
    </dgm:pt>
    <dgm:pt modelId="{64265C2C-1C7B-4E34-BC9C-9FA3E6C385A6}" type="pres">
      <dgm:prSet presAssocID="{08FD2A35-A396-4770-AC9C-421C539BB98B}" presName="childShp" presStyleLbl="bgAccFollowNode1" presStyleIdx="0" presStyleCnt="3">
        <dgm:presLayoutVars>
          <dgm:bulletEnabled val="1"/>
        </dgm:presLayoutVars>
      </dgm:prSet>
      <dgm:spPr/>
    </dgm:pt>
    <dgm:pt modelId="{91CCD76C-69AD-4A58-B97A-39AD58F0219D}" type="pres">
      <dgm:prSet presAssocID="{1DAA45DF-81C3-4FA8-B80F-FBB66F00BBC8}" presName="spacing" presStyleCnt="0"/>
      <dgm:spPr/>
    </dgm:pt>
    <dgm:pt modelId="{0A0222C7-A7BD-475E-8035-5F328B6DCC0C}" type="pres">
      <dgm:prSet presAssocID="{18FDE6FA-4CA9-4238-A3E8-FD7195A31453}" presName="linNode" presStyleCnt="0"/>
      <dgm:spPr/>
    </dgm:pt>
    <dgm:pt modelId="{BAE94645-1592-435C-8F56-021220168A11}" type="pres">
      <dgm:prSet presAssocID="{18FDE6FA-4CA9-4238-A3E8-FD7195A31453}" presName="parentShp" presStyleLbl="node1" presStyleIdx="1" presStyleCnt="3">
        <dgm:presLayoutVars>
          <dgm:bulletEnabled val="1"/>
        </dgm:presLayoutVars>
      </dgm:prSet>
      <dgm:spPr/>
    </dgm:pt>
    <dgm:pt modelId="{5CB9F20A-D8CF-4C4F-9543-D46BDEF3001B}" type="pres">
      <dgm:prSet presAssocID="{18FDE6FA-4CA9-4238-A3E8-FD7195A31453}" presName="childShp" presStyleLbl="bgAccFollowNode1" presStyleIdx="1" presStyleCnt="3">
        <dgm:presLayoutVars>
          <dgm:bulletEnabled val="1"/>
        </dgm:presLayoutVars>
      </dgm:prSet>
      <dgm:spPr/>
    </dgm:pt>
    <dgm:pt modelId="{C56CD02E-4542-4E90-9C0F-9673C9CCC71D}" type="pres">
      <dgm:prSet presAssocID="{7C3F88A0-D843-435C-8D36-7D944C0B0442}" presName="spacing" presStyleCnt="0"/>
      <dgm:spPr/>
    </dgm:pt>
    <dgm:pt modelId="{A9EFF622-B432-4D9E-8257-2428991CC0F6}" type="pres">
      <dgm:prSet presAssocID="{0B11A212-3EA8-4530-A909-53385345A3FE}" presName="linNode" presStyleCnt="0"/>
      <dgm:spPr/>
    </dgm:pt>
    <dgm:pt modelId="{EBC25278-2341-4868-80F6-EF61352A2051}" type="pres">
      <dgm:prSet presAssocID="{0B11A212-3EA8-4530-A909-53385345A3FE}" presName="parentShp" presStyleLbl="node1" presStyleIdx="2" presStyleCnt="3">
        <dgm:presLayoutVars>
          <dgm:bulletEnabled val="1"/>
        </dgm:presLayoutVars>
      </dgm:prSet>
      <dgm:spPr/>
    </dgm:pt>
    <dgm:pt modelId="{07692D96-2852-485F-BFEE-EEBE07BC1192}" type="pres">
      <dgm:prSet presAssocID="{0B11A212-3EA8-4530-A909-53385345A3FE}" presName="childShp" presStyleLbl="bgAccFollowNode1" presStyleIdx="2" presStyleCnt="3" custLinFactNeighborX="-180" custLinFactNeighborY="5350">
        <dgm:presLayoutVars>
          <dgm:bulletEnabled val="1"/>
        </dgm:presLayoutVars>
      </dgm:prSet>
      <dgm:spPr/>
    </dgm:pt>
  </dgm:ptLst>
  <dgm:cxnLst>
    <dgm:cxn modelId="{DDEF1313-DB39-4E81-BDAD-C152D1EA53A4}" type="presOf" srcId="{D0C13284-6B1E-4519-BD7D-8ECDC16B9474}" destId="{64265C2C-1C7B-4E34-BC9C-9FA3E6C385A6}" srcOrd="0" destOrd="1" presId="urn:microsoft.com/office/officeart/2005/8/layout/vList6"/>
    <dgm:cxn modelId="{536BF525-D742-4995-9034-BDEBE290BC0C}" srcId="{18FDE6FA-4CA9-4238-A3E8-FD7195A31453}" destId="{626B7130-468B-4388-B162-A60AD92AA744}" srcOrd="1" destOrd="0" parTransId="{A015DCB1-BB10-4917-93E9-0BCF7F8C3C9E}" sibTransId="{A13B194F-92AB-4E66-A7EB-D6DA914FCE4A}"/>
    <dgm:cxn modelId="{3022952C-2AFD-4E1B-8118-8F4A31E8DA43}" type="presOf" srcId="{19FDC93A-B417-4857-8B58-1FD9A284DEF3}" destId="{5CB9F20A-D8CF-4C4F-9543-D46BDEF3001B}" srcOrd="0" destOrd="2" presId="urn:microsoft.com/office/officeart/2005/8/layout/vList6"/>
    <dgm:cxn modelId="{FE21973C-58BC-4AE6-BD16-73D4D464BEF0}" type="presOf" srcId="{626B7130-468B-4388-B162-A60AD92AA744}" destId="{5CB9F20A-D8CF-4C4F-9543-D46BDEF3001B}" srcOrd="0" destOrd="1" presId="urn:microsoft.com/office/officeart/2005/8/layout/vList6"/>
    <dgm:cxn modelId="{48648A60-9AD6-4233-9B17-EB2DFF57AA91}" srcId="{0B11A212-3EA8-4530-A909-53385345A3FE}" destId="{E13A6343-8BA3-4613-A31E-3F8711CED0BD}" srcOrd="0" destOrd="0" parTransId="{F1B50309-951A-4D12-8219-4EBC33058FD6}" sibTransId="{21525402-313A-45E3-9A7E-CF1C969D9022}"/>
    <dgm:cxn modelId="{82A81463-8CF6-43E5-8FF6-E66FB0429DAE}" srcId="{18FDE6FA-4CA9-4238-A3E8-FD7195A31453}" destId="{567E79A5-E9C8-4720-AE0C-6B53E4E1EECE}" srcOrd="0" destOrd="0" parTransId="{9F0DD1F3-F430-4753-B820-496BDD8DF404}" sibTransId="{FA7B5909-02A4-4A5C-8125-E837292380DA}"/>
    <dgm:cxn modelId="{47E02845-5EFA-4EA6-B9C2-6907F0EF1767}" srcId="{18FDE6FA-4CA9-4238-A3E8-FD7195A31453}" destId="{341BFEAF-5A58-4484-8425-398ED6748284}" srcOrd="3" destOrd="0" parTransId="{EA6D6260-20A6-49C0-8396-059DBF724966}" sibTransId="{97A53012-BA97-4D7E-94E9-FE1D086CC639}"/>
    <dgm:cxn modelId="{9FAD8D45-62F3-413A-8CFA-B6C7D693C0BC}" type="presOf" srcId="{341BFEAF-5A58-4484-8425-398ED6748284}" destId="{5CB9F20A-D8CF-4C4F-9543-D46BDEF3001B}" srcOrd="0" destOrd="3" presId="urn:microsoft.com/office/officeart/2005/8/layout/vList6"/>
    <dgm:cxn modelId="{2B0F8B4B-DECA-4856-9F1F-3DB631E9DA58}" srcId="{FFE3F575-40E8-4756-9DBB-E791468D8E50}" destId="{0B11A212-3EA8-4530-A909-53385345A3FE}" srcOrd="2" destOrd="0" parTransId="{093A5D6C-8F3B-4638-83BB-2885A410993C}" sibTransId="{87996177-E7E4-4774-B374-0EA44016BA77}"/>
    <dgm:cxn modelId="{08709A4F-85EA-4B21-A56E-63CD087E2C63}" srcId="{FFE3F575-40E8-4756-9DBB-E791468D8E50}" destId="{18FDE6FA-4CA9-4238-A3E8-FD7195A31453}" srcOrd="1" destOrd="0" parTransId="{73B0353E-4F3D-4C6E-934C-741AC886330F}" sibTransId="{7C3F88A0-D843-435C-8D36-7D944C0B0442}"/>
    <dgm:cxn modelId="{0947BC58-AE94-4A20-9ED3-23BBB2717312}" type="presOf" srcId="{567E79A5-E9C8-4720-AE0C-6B53E4E1EECE}" destId="{5CB9F20A-D8CF-4C4F-9543-D46BDEF3001B}" srcOrd="0" destOrd="0" presId="urn:microsoft.com/office/officeart/2005/8/layout/vList6"/>
    <dgm:cxn modelId="{AAAE3D7D-BFD7-4A59-9EED-EF0FBA10D366}" type="presOf" srcId="{66314E17-AFA7-4636-8987-44FAD8FD500E}" destId="{07692D96-2852-485F-BFEE-EEBE07BC1192}" srcOrd="0" destOrd="1" presId="urn:microsoft.com/office/officeart/2005/8/layout/vList6"/>
    <dgm:cxn modelId="{2097BB7F-02B6-442F-B85F-3DB9455C95D1}" srcId="{0B11A212-3EA8-4530-A909-53385345A3FE}" destId="{66314E17-AFA7-4636-8987-44FAD8FD500E}" srcOrd="1" destOrd="0" parTransId="{9900A921-7817-4A6E-85E6-6E0CB27CDC2B}" sibTransId="{C6F9E33B-D500-4891-9B19-BD0344AB7560}"/>
    <dgm:cxn modelId="{CF4C0B81-AAE1-4762-9AA3-A972276B14CF}" srcId="{FFE3F575-40E8-4756-9DBB-E791468D8E50}" destId="{08FD2A35-A396-4770-AC9C-421C539BB98B}" srcOrd="0" destOrd="0" parTransId="{D3A2D417-E566-4679-89FA-FAA5F1C71DCF}" sibTransId="{1DAA45DF-81C3-4FA8-B80F-FBB66F00BBC8}"/>
    <dgm:cxn modelId="{1CE76B98-742E-41C2-89B0-F63D779E9292}" type="presOf" srcId="{2EDFC80D-9383-4C27-A5C5-D682B8C93F5D}" destId="{64265C2C-1C7B-4E34-BC9C-9FA3E6C385A6}" srcOrd="0" destOrd="2" presId="urn:microsoft.com/office/officeart/2005/8/layout/vList6"/>
    <dgm:cxn modelId="{13FA68A3-26D2-493B-A4EB-02965A756CC7}" type="presOf" srcId="{18FDE6FA-4CA9-4238-A3E8-FD7195A31453}" destId="{BAE94645-1592-435C-8F56-021220168A11}" srcOrd="0" destOrd="0" presId="urn:microsoft.com/office/officeart/2005/8/layout/vList6"/>
    <dgm:cxn modelId="{097FD0B0-ADBF-4E75-91CC-C8B81A8EE42E}" type="presOf" srcId="{0B11A212-3EA8-4530-A909-53385345A3FE}" destId="{EBC25278-2341-4868-80F6-EF61352A2051}" srcOrd="0" destOrd="0" presId="urn:microsoft.com/office/officeart/2005/8/layout/vList6"/>
    <dgm:cxn modelId="{31897AB7-DB36-420D-A9D5-91D691BF14AF}" type="presOf" srcId="{E13A6343-8BA3-4613-A31E-3F8711CED0BD}" destId="{07692D96-2852-485F-BFEE-EEBE07BC1192}" srcOrd="0" destOrd="0" presId="urn:microsoft.com/office/officeart/2005/8/layout/vList6"/>
    <dgm:cxn modelId="{E58275BA-7F5F-4741-A8B6-AF7B46C69DC9}" srcId="{08FD2A35-A396-4770-AC9C-421C539BB98B}" destId="{D89F13FE-7187-43F7-AD6B-CB5CBF653717}" srcOrd="0" destOrd="0" parTransId="{421DC03F-30A0-4E0C-A105-CC82A4AF2D17}" sibTransId="{92565D28-7217-4018-A551-F84BBD6C25AF}"/>
    <dgm:cxn modelId="{659DDEC5-E20E-4720-8919-7BAA2F6D8C47}" type="presOf" srcId="{FFE3F575-40E8-4756-9DBB-E791468D8E50}" destId="{267F3AB0-47D9-40C2-BAAD-412E12E745F9}" srcOrd="0" destOrd="0" presId="urn:microsoft.com/office/officeart/2005/8/layout/vList6"/>
    <dgm:cxn modelId="{DA5AA9C8-7F02-4932-8491-E765EC30D882}" srcId="{08FD2A35-A396-4770-AC9C-421C539BB98B}" destId="{2EDFC80D-9383-4C27-A5C5-D682B8C93F5D}" srcOrd="2" destOrd="0" parTransId="{B573BCEF-E446-498C-962A-97DAC16AACEA}" sibTransId="{10F11503-5FE6-4713-8B0E-64C7E22D8BFC}"/>
    <dgm:cxn modelId="{AB2492C9-FDBB-47B2-88D3-1D17B201A644}" type="presOf" srcId="{D89F13FE-7187-43F7-AD6B-CB5CBF653717}" destId="{64265C2C-1C7B-4E34-BC9C-9FA3E6C385A6}" srcOrd="0" destOrd="0" presId="urn:microsoft.com/office/officeart/2005/8/layout/vList6"/>
    <dgm:cxn modelId="{ABFFD5D0-8C40-4E41-B791-2ABBEA2D9A45}" srcId="{08FD2A35-A396-4770-AC9C-421C539BB98B}" destId="{D0C13284-6B1E-4519-BD7D-8ECDC16B9474}" srcOrd="1" destOrd="0" parTransId="{B19321B8-21B9-499F-8396-906AC0F19F4A}" sibTransId="{B162A68A-2D09-46BA-898F-B73714D99E08}"/>
    <dgm:cxn modelId="{0F8F7AD3-C33A-4A1E-BD67-DF94940392DF}" type="presOf" srcId="{08FD2A35-A396-4770-AC9C-421C539BB98B}" destId="{E7ABD706-64F2-46AA-B927-A0A331947044}" srcOrd="0" destOrd="0" presId="urn:microsoft.com/office/officeart/2005/8/layout/vList6"/>
    <dgm:cxn modelId="{1A84FFED-BBE4-4AA1-B9D4-3EDE3FF6D1D0}" srcId="{18FDE6FA-4CA9-4238-A3E8-FD7195A31453}" destId="{19FDC93A-B417-4857-8B58-1FD9A284DEF3}" srcOrd="2" destOrd="0" parTransId="{1A5D436E-3565-46D2-8EA2-D34AAC31CF57}" sibTransId="{39F25116-F354-407F-97FB-1AD235056873}"/>
    <dgm:cxn modelId="{C088105B-3E7D-48A4-B36B-9E73AFBD76F4}" type="presParOf" srcId="{267F3AB0-47D9-40C2-BAAD-412E12E745F9}" destId="{D3ECBA3D-3C66-461A-B710-46E81B2EF2DA}" srcOrd="0" destOrd="0" presId="urn:microsoft.com/office/officeart/2005/8/layout/vList6"/>
    <dgm:cxn modelId="{B07B752C-36E5-4C4A-8082-ED619E398FA9}" type="presParOf" srcId="{D3ECBA3D-3C66-461A-B710-46E81B2EF2DA}" destId="{E7ABD706-64F2-46AA-B927-A0A331947044}" srcOrd="0" destOrd="0" presId="urn:microsoft.com/office/officeart/2005/8/layout/vList6"/>
    <dgm:cxn modelId="{F32C3007-A73E-4204-A360-DD5799100935}" type="presParOf" srcId="{D3ECBA3D-3C66-461A-B710-46E81B2EF2DA}" destId="{64265C2C-1C7B-4E34-BC9C-9FA3E6C385A6}" srcOrd="1" destOrd="0" presId="urn:microsoft.com/office/officeart/2005/8/layout/vList6"/>
    <dgm:cxn modelId="{1CB9741C-189F-4B28-BBB2-D9DB943DE0EE}" type="presParOf" srcId="{267F3AB0-47D9-40C2-BAAD-412E12E745F9}" destId="{91CCD76C-69AD-4A58-B97A-39AD58F0219D}" srcOrd="1" destOrd="0" presId="urn:microsoft.com/office/officeart/2005/8/layout/vList6"/>
    <dgm:cxn modelId="{41D1A80C-0668-4ADF-85D3-364C2F92B8C0}" type="presParOf" srcId="{267F3AB0-47D9-40C2-BAAD-412E12E745F9}" destId="{0A0222C7-A7BD-475E-8035-5F328B6DCC0C}" srcOrd="2" destOrd="0" presId="urn:microsoft.com/office/officeart/2005/8/layout/vList6"/>
    <dgm:cxn modelId="{028E81B6-0B3F-4013-AC3E-F1FD9DDC4525}" type="presParOf" srcId="{0A0222C7-A7BD-475E-8035-5F328B6DCC0C}" destId="{BAE94645-1592-435C-8F56-021220168A11}" srcOrd="0" destOrd="0" presId="urn:microsoft.com/office/officeart/2005/8/layout/vList6"/>
    <dgm:cxn modelId="{D0C8AEF4-D971-4F02-A55E-A1998878354B}" type="presParOf" srcId="{0A0222C7-A7BD-475E-8035-5F328B6DCC0C}" destId="{5CB9F20A-D8CF-4C4F-9543-D46BDEF3001B}" srcOrd="1" destOrd="0" presId="urn:microsoft.com/office/officeart/2005/8/layout/vList6"/>
    <dgm:cxn modelId="{CC77EB20-3FCC-477A-A1F6-501551572B82}" type="presParOf" srcId="{267F3AB0-47D9-40C2-BAAD-412E12E745F9}" destId="{C56CD02E-4542-4E90-9C0F-9673C9CCC71D}" srcOrd="3" destOrd="0" presId="urn:microsoft.com/office/officeart/2005/8/layout/vList6"/>
    <dgm:cxn modelId="{A36E8192-7285-473C-872B-FC67788832D0}" type="presParOf" srcId="{267F3AB0-47D9-40C2-BAAD-412E12E745F9}" destId="{A9EFF622-B432-4D9E-8257-2428991CC0F6}" srcOrd="4" destOrd="0" presId="urn:microsoft.com/office/officeart/2005/8/layout/vList6"/>
    <dgm:cxn modelId="{BA7935C0-CBCC-4CFB-993F-F291F2AE91D0}" type="presParOf" srcId="{A9EFF622-B432-4D9E-8257-2428991CC0F6}" destId="{EBC25278-2341-4868-80F6-EF61352A2051}" srcOrd="0" destOrd="0" presId="urn:microsoft.com/office/officeart/2005/8/layout/vList6"/>
    <dgm:cxn modelId="{104CF0B0-E653-4AD9-A4AA-EA5F24B1B128}" type="presParOf" srcId="{A9EFF622-B432-4D9E-8257-2428991CC0F6}" destId="{07692D96-2852-485F-BFEE-EEBE07BC119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7D3C5-8047-41A1-B310-602D440ED869}">
      <dsp:nvSpPr>
        <dsp:cNvPr id="0" name=""/>
        <dsp:cNvSpPr/>
      </dsp:nvSpPr>
      <dsp:spPr>
        <a:xfrm>
          <a:off x="-4154299" y="-637510"/>
          <a:ext cx="4950084" cy="4950084"/>
        </a:xfrm>
        <a:prstGeom prst="blockArc">
          <a:avLst>
            <a:gd name="adj1" fmla="val 18900000"/>
            <a:gd name="adj2" fmla="val 2700000"/>
            <a:gd name="adj3" fmla="val 43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407C3-D69A-4DDF-B4A9-40D6EC720AB8}">
      <dsp:nvSpPr>
        <dsp:cNvPr id="0" name=""/>
        <dsp:cNvSpPr/>
      </dsp:nvSpPr>
      <dsp:spPr>
        <a:xfrm>
          <a:off x="416954" y="282538"/>
          <a:ext cx="10049602" cy="5653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764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100" kern="1200" dirty="0"/>
            <a:t>Aromatase inhibitors </a:t>
          </a:r>
          <a:r>
            <a:rPr lang="en-MY" sz="1600" kern="1200" dirty="0"/>
            <a:t>6%</a:t>
          </a:r>
        </a:p>
      </dsp:txBody>
      <dsp:txXfrm>
        <a:off x="416954" y="282538"/>
        <a:ext cx="10049602" cy="565371"/>
      </dsp:txXfrm>
    </dsp:sp>
    <dsp:sp modelId="{E2D71933-DAA8-4E09-B1C1-B01DCE0ADCE0}">
      <dsp:nvSpPr>
        <dsp:cNvPr id="0" name=""/>
        <dsp:cNvSpPr/>
      </dsp:nvSpPr>
      <dsp:spPr>
        <a:xfrm>
          <a:off x="63596" y="211867"/>
          <a:ext cx="706714" cy="7067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180D2-342B-48DD-A3CC-085506D75257}">
      <dsp:nvSpPr>
        <dsp:cNvPr id="0" name=""/>
        <dsp:cNvSpPr/>
      </dsp:nvSpPr>
      <dsp:spPr>
        <a:xfrm>
          <a:off x="741094" y="1130743"/>
          <a:ext cx="9725461" cy="5653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764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100" kern="1200" dirty="0"/>
            <a:t>Anti-androgens</a:t>
          </a:r>
        </a:p>
      </dsp:txBody>
      <dsp:txXfrm>
        <a:off x="741094" y="1130743"/>
        <a:ext cx="9725461" cy="565371"/>
      </dsp:txXfrm>
    </dsp:sp>
    <dsp:sp modelId="{95DE917A-9EBE-482D-B52B-610FD7F2DCA6}">
      <dsp:nvSpPr>
        <dsp:cNvPr id="0" name=""/>
        <dsp:cNvSpPr/>
      </dsp:nvSpPr>
      <dsp:spPr>
        <a:xfrm>
          <a:off x="387737" y="1060071"/>
          <a:ext cx="706714" cy="7067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DE451-3FD0-4D74-ADA3-86C147BF8EF3}">
      <dsp:nvSpPr>
        <dsp:cNvPr id="0" name=""/>
        <dsp:cNvSpPr/>
      </dsp:nvSpPr>
      <dsp:spPr>
        <a:xfrm>
          <a:off x="741094" y="1978947"/>
          <a:ext cx="9725461" cy="5653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764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100" kern="1200" dirty="0"/>
            <a:t>Gonadotrophin Releasing Hormone Analogue</a:t>
          </a:r>
        </a:p>
      </dsp:txBody>
      <dsp:txXfrm>
        <a:off x="741094" y="1978947"/>
        <a:ext cx="9725461" cy="565371"/>
      </dsp:txXfrm>
    </dsp:sp>
    <dsp:sp modelId="{EEFDF36A-589F-4206-9BE7-C73C45139062}">
      <dsp:nvSpPr>
        <dsp:cNvPr id="0" name=""/>
        <dsp:cNvSpPr/>
      </dsp:nvSpPr>
      <dsp:spPr>
        <a:xfrm>
          <a:off x="387737" y="1908276"/>
          <a:ext cx="706714" cy="7067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C86BB-93AB-4323-8161-1ED65D656799}">
      <dsp:nvSpPr>
        <dsp:cNvPr id="0" name=""/>
        <dsp:cNvSpPr/>
      </dsp:nvSpPr>
      <dsp:spPr>
        <a:xfrm>
          <a:off x="416954" y="2827152"/>
          <a:ext cx="10049602" cy="5653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764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100" kern="1200" dirty="0"/>
            <a:t>Chemotherapy induced ovarian failure</a:t>
          </a:r>
        </a:p>
      </dsp:txBody>
      <dsp:txXfrm>
        <a:off x="416954" y="2827152"/>
        <a:ext cx="10049602" cy="565371"/>
      </dsp:txXfrm>
    </dsp:sp>
    <dsp:sp modelId="{38FC817A-DD1A-436F-8A6E-8D7CA8B24BAD}">
      <dsp:nvSpPr>
        <dsp:cNvPr id="0" name=""/>
        <dsp:cNvSpPr/>
      </dsp:nvSpPr>
      <dsp:spPr>
        <a:xfrm>
          <a:off x="63596" y="2756481"/>
          <a:ext cx="706714" cy="7067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65C2C-1C7B-4E34-BC9C-9FA3E6C385A6}">
      <dsp:nvSpPr>
        <dsp:cNvPr id="0" name=""/>
        <dsp:cNvSpPr/>
      </dsp:nvSpPr>
      <dsp:spPr>
        <a:xfrm>
          <a:off x="4206240" y="0"/>
          <a:ext cx="6309360" cy="114845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12.4% with denosumab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5.3% with bisphosphonates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Given with calcium and vitamin D supplements</a:t>
          </a:r>
        </a:p>
      </dsp:txBody>
      <dsp:txXfrm>
        <a:off x="4206240" y="143557"/>
        <a:ext cx="5878689" cy="861343"/>
      </dsp:txXfrm>
    </dsp:sp>
    <dsp:sp modelId="{E7ABD706-64F2-46AA-B927-A0A331947044}">
      <dsp:nvSpPr>
        <dsp:cNvPr id="0" name=""/>
        <dsp:cNvSpPr/>
      </dsp:nvSpPr>
      <dsp:spPr>
        <a:xfrm>
          <a:off x="0" y="0"/>
          <a:ext cx="4206240" cy="11484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000" kern="1200" dirty="0"/>
            <a:t>Hypocalcaemia</a:t>
          </a:r>
        </a:p>
      </dsp:txBody>
      <dsp:txXfrm>
        <a:off x="56063" y="56063"/>
        <a:ext cx="4094114" cy="1036331"/>
      </dsp:txXfrm>
    </dsp:sp>
    <dsp:sp modelId="{5CB9F20A-D8CF-4C4F-9543-D46BDEF3001B}">
      <dsp:nvSpPr>
        <dsp:cNvPr id="0" name=""/>
        <dsp:cNvSpPr/>
      </dsp:nvSpPr>
      <dsp:spPr>
        <a:xfrm>
          <a:off x="4206240" y="1263302"/>
          <a:ext cx="6309360" cy="114845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 dirty="0"/>
            <a:t>2% in first year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 dirty="0"/>
            <a:t>Higher with denosumab than bisphosphonates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 dirty="0"/>
            <a:t>Risk increases with duration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 dirty="0"/>
            <a:t>Recommendation for 2 years then reassess</a:t>
          </a:r>
        </a:p>
      </dsp:txBody>
      <dsp:txXfrm>
        <a:off x="4206240" y="1406859"/>
        <a:ext cx="5878689" cy="861343"/>
      </dsp:txXfrm>
    </dsp:sp>
    <dsp:sp modelId="{BAE94645-1592-435C-8F56-021220168A11}">
      <dsp:nvSpPr>
        <dsp:cNvPr id="0" name=""/>
        <dsp:cNvSpPr/>
      </dsp:nvSpPr>
      <dsp:spPr>
        <a:xfrm>
          <a:off x="0" y="1263302"/>
          <a:ext cx="4206240" cy="1148457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000" kern="1200" dirty="0"/>
            <a:t>Osteonecrosis</a:t>
          </a:r>
        </a:p>
      </dsp:txBody>
      <dsp:txXfrm>
        <a:off x="56063" y="1319365"/>
        <a:ext cx="4094114" cy="1036331"/>
      </dsp:txXfrm>
    </dsp:sp>
    <dsp:sp modelId="{07692D96-2852-485F-BFEE-EEBE07BC1192}">
      <dsp:nvSpPr>
        <dsp:cNvPr id="0" name=""/>
        <dsp:cNvSpPr/>
      </dsp:nvSpPr>
      <dsp:spPr>
        <a:xfrm>
          <a:off x="4198668" y="2526605"/>
          <a:ext cx="6309360" cy="114845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Risk with bisphosphonates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Renal dose adjustment</a:t>
          </a:r>
        </a:p>
      </dsp:txBody>
      <dsp:txXfrm>
        <a:off x="4198668" y="2670162"/>
        <a:ext cx="5878689" cy="861343"/>
      </dsp:txXfrm>
    </dsp:sp>
    <dsp:sp modelId="{EBC25278-2341-4868-80F6-EF61352A2051}">
      <dsp:nvSpPr>
        <dsp:cNvPr id="0" name=""/>
        <dsp:cNvSpPr/>
      </dsp:nvSpPr>
      <dsp:spPr>
        <a:xfrm>
          <a:off x="0" y="2526605"/>
          <a:ext cx="4206240" cy="11484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000" kern="1200" dirty="0"/>
            <a:t>Nephrotoxicity</a:t>
          </a:r>
        </a:p>
      </dsp:txBody>
      <dsp:txXfrm>
        <a:off x="56063" y="2582668"/>
        <a:ext cx="4094114" cy="1036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245CB-E018-46C1-A1F1-1EE301E46881}" type="datetimeFigureOut">
              <a:rPr lang="en-MY" smtClean="0"/>
              <a:t>6/7/2023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47C0D-D846-478B-B8D8-2327E120B30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2119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52014"/>
            <a:ext cx="10370368" cy="1648149"/>
          </a:xfrm>
        </p:spPr>
        <p:txBody>
          <a:bodyPr anchor="b"/>
          <a:lstStyle>
            <a:lvl1pPr algn="l">
              <a:def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</a:t>
            </a:r>
            <a:endParaRPr lang="en-MY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994212"/>
            <a:ext cx="10370368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| Affiliation</a:t>
            </a:r>
            <a:endParaRPr lang="en-MY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5445224"/>
            <a:ext cx="9282804" cy="1274658"/>
            <a:chOff x="0" y="5445224"/>
            <a:chExt cx="9282804" cy="127465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0" y="5445224"/>
              <a:ext cx="9272459" cy="1274658"/>
              <a:chOff x="0" y="576832"/>
              <a:chExt cx="9051235" cy="1274658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576832"/>
                <a:ext cx="9051235" cy="9111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0" name="TextBox 9"/>
              <p:cNvSpPr txBox="1"/>
              <p:nvPr userDrawn="1"/>
            </p:nvSpPr>
            <p:spPr>
              <a:xfrm>
                <a:off x="803225" y="1512936"/>
                <a:ext cx="16730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Y" sz="1600" b="1" i="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www.um.edu.my</a:t>
                </a:r>
              </a:p>
            </p:txBody>
          </p:sp>
        </p:grpSp>
        <p:sp>
          <p:nvSpPr>
            <p:cNvPr id="11" name="Rectangle 10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6" name="Picture 15" descr="Text, logo, company name&#10;&#10;Description automatically generated">
            <a:extLst>
              <a:ext uri="{FF2B5EF4-FFF2-40B4-BE49-F238E27FC236}">
                <a16:creationId xmlns:a16="http://schemas.microsoft.com/office/drawing/2014/main" id="{B996D5E9-C64F-5B81-FE05-E1AA1EB21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69" y="4877897"/>
            <a:ext cx="3180186" cy="2045779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63B0BCC-297F-DB5D-F943-39794EA3C5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562085"/>
            <a:ext cx="5976909" cy="8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7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2">
    <p:bg>
      <p:bgPr>
        <a:blipFill dpi="0" rotWithShape="1">
          <a:blip r:embed="rId2">
            <a:alphaModFix amt="89000"/>
            <a:grayscl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9272459" y="5445224"/>
            <a:ext cx="2919541" cy="91112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52014"/>
            <a:ext cx="10370368" cy="1648149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</a:t>
            </a:r>
            <a:endParaRPr lang="en-MY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994212"/>
            <a:ext cx="10370368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| Affiliation</a:t>
            </a:r>
            <a:endParaRPr lang="en-MY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38200" y="5850057"/>
            <a:ext cx="1713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b="1" i="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www.um.edu.my</a:t>
            </a: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0" y="5445224"/>
            <a:ext cx="9282804" cy="1296144"/>
            <a:chOff x="0" y="5445224"/>
            <a:chExt cx="9282804" cy="1296144"/>
          </a:xfrm>
        </p:grpSpPr>
        <p:grpSp>
          <p:nvGrpSpPr>
            <p:cNvPr id="41" name="Group 40"/>
            <p:cNvGrpSpPr/>
            <p:nvPr userDrawn="1"/>
          </p:nvGrpSpPr>
          <p:grpSpPr>
            <a:xfrm>
              <a:off x="0" y="5445224"/>
              <a:ext cx="9272459" cy="1296144"/>
              <a:chOff x="0" y="576832"/>
              <a:chExt cx="9051235" cy="1296144"/>
            </a:xfrm>
          </p:grpSpPr>
          <p:sp>
            <p:nvSpPr>
              <p:cNvPr id="44" name="Rectangle 43"/>
              <p:cNvSpPr/>
              <p:nvPr userDrawn="1"/>
            </p:nvSpPr>
            <p:spPr>
              <a:xfrm>
                <a:off x="0" y="576832"/>
                <a:ext cx="9051235" cy="9111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5" name="TextBox 44"/>
              <p:cNvSpPr txBox="1"/>
              <p:nvPr userDrawn="1"/>
            </p:nvSpPr>
            <p:spPr>
              <a:xfrm>
                <a:off x="818202" y="1534422"/>
                <a:ext cx="16730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Y" sz="1600" b="1" i="0" dirty="0">
                    <a:solidFill>
                      <a:schemeClr val="bg1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www.um.edu.my</a:t>
                </a:r>
              </a:p>
            </p:txBody>
          </p:sp>
        </p:grpSp>
        <p:sp>
          <p:nvSpPr>
            <p:cNvPr id="42" name="Rectangle 41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5038E801-89EC-DD67-78D3-8D06BE8130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69" y="4877897"/>
            <a:ext cx="3180186" cy="2045779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6A80388-03C4-8647-CCE0-D1C3DC5CA9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562085"/>
            <a:ext cx="5976909" cy="8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  <a:endParaRPr lang="en-MY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2066925"/>
            <a:ext cx="10515600" cy="367454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/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/>
            </a:lvl2pPr>
          </a:lstStyle>
          <a:p>
            <a:pPr lvl="0"/>
            <a:r>
              <a:rPr lang="en-US" dirty="0"/>
              <a:t>Sample Text</a:t>
            </a:r>
          </a:p>
          <a:p>
            <a:pPr lvl="1"/>
            <a:r>
              <a:rPr lang="en-MY" dirty="0"/>
              <a:t>Sample Text</a:t>
            </a:r>
          </a:p>
          <a:p>
            <a:pPr lvl="1"/>
            <a:r>
              <a:rPr lang="en-MY" dirty="0"/>
              <a:t>Sample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Sample Text</a:t>
            </a:r>
          </a:p>
          <a:p>
            <a:pPr lvl="1"/>
            <a:r>
              <a:rPr lang="en-MY" dirty="0"/>
              <a:t>Sample Text</a:t>
            </a:r>
          </a:p>
          <a:p>
            <a:pPr lvl="1"/>
            <a:r>
              <a:rPr lang="en-MY" dirty="0"/>
              <a:t>Sample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824952" y="6432237"/>
            <a:ext cx="2844800" cy="365125"/>
          </a:xfrm>
        </p:spPr>
        <p:txBody>
          <a:bodyPr/>
          <a:lstStyle/>
          <a:p>
            <a:fld id="{A47C3DA0-222B-4E02-BEE9-B1C021D109C3}" type="datetime1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3705311" y="6432237"/>
            <a:ext cx="32653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60295" y="5828800"/>
            <a:ext cx="1033061" cy="316726"/>
          </a:xfrm>
        </p:spPr>
        <p:txBody>
          <a:bodyPr/>
          <a:lstStyle>
            <a:lvl1pPr>
              <a:defRPr sz="1200" b="0">
                <a:latin typeface="+mn-lt"/>
              </a:defRPr>
            </a:lvl1pPr>
          </a:lstStyle>
          <a:p>
            <a:fld id="{FFDE5094-AB80-4D5E-A439-9E1CF8354BD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3170" y="6246390"/>
            <a:ext cx="9796526" cy="134938"/>
            <a:chOff x="0" y="413742"/>
            <a:chExt cx="9796526" cy="134938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20" name="Rectangle 19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3" name="Picture 12" descr="Text, logo, company name&#10;&#10;Description automatically generated">
            <a:extLst>
              <a:ext uri="{FF2B5EF4-FFF2-40B4-BE49-F238E27FC236}">
                <a16:creationId xmlns:a16="http://schemas.microsoft.com/office/drawing/2014/main" id="{EBF3D8BC-47D5-F165-6514-842528D23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88" y="5563724"/>
            <a:ext cx="2520280" cy="1621269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AF7AEF-301A-C364-8E40-4351514FC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59" y="6289313"/>
            <a:ext cx="2981527" cy="7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5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32976"/>
            <a:ext cx="10515600" cy="1325563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  <a:endParaRPr lang="en-MY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2634776"/>
            <a:ext cx="10515600" cy="367454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/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/>
            </a:lvl2pPr>
          </a:lstStyle>
          <a:p>
            <a:pPr lvl="0"/>
            <a:r>
              <a:rPr lang="en-US" dirty="0"/>
              <a:t>Sample Text</a:t>
            </a:r>
          </a:p>
          <a:p>
            <a:pPr lvl="1"/>
            <a:r>
              <a:rPr lang="en-MY" dirty="0"/>
              <a:t>Sample Text</a:t>
            </a:r>
          </a:p>
          <a:p>
            <a:pPr lvl="1"/>
            <a:r>
              <a:rPr lang="en-MY" dirty="0"/>
              <a:t>Sample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Sample Text</a:t>
            </a:r>
          </a:p>
          <a:p>
            <a:pPr lvl="1"/>
            <a:r>
              <a:rPr lang="en-MY" dirty="0"/>
              <a:t>Sample Text</a:t>
            </a:r>
          </a:p>
          <a:p>
            <a:pPr lvl="1"/>
            <a:r>
              <a:rPr lang="en-MY" dirty="0"/>
              <a:t>Sample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39BA1D-68A1-4230-A43F-81A4E781EAD6}" type="datetime1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9094502" y="6356351"/>
            <a:ext cx="2844800" cy="365125"/>
          </a:xfrm>
        </p:spPr>
        <p:txBody>
          <a:bodyPr/>
          <a:lstStyle>
            <a:lvl1pPr>
              <a:defRPr sz="1200" b="0">
                <a:latin typeface="+mn-lt"/>
              </a:defRPr>
            </a:lvl1pPr>
          </a:lstStyle>
          <a:p>
            <a:fld id="{FFDE5094-AB80-4D5E-A439-9E1CF8354BD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413742"/>
            <a:ext cx="9796526" cy="134938"/>
            <a:chOff x="0" y="413742"/>
            <a:chExt cx="9796526" cy="134938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3" name="Rectangle 12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CFEBEC8D-3801-BCB5-099A-6862AE8A8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20" y="-329425"/>
            <a:ext cx="2520280" cy="162126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9D4279E-8ACE-EE3E-A184-06C8D948E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-121222"/>
            <a:ext cx="2981527" cy="7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0" y="5445224"/>
            <a:ext cx="9282804" cy="911126"/>
            <a:chOff x="0" y="5445224"/>
            <a:chExt cx="9282804" cy="91112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0" y="5445224"/>
              <a:ext cx="9272459" cy="91112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844824"/>
            <a:ext cx="10444808" cy="132556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Sample Text</a:t>
            </a:r>
            <a:endParaRPr lang="en-MY" dirty="0"/>
          </a:p>
        </p:txBody>
      </p:sp>
      <p:pic>
        <p:nvPicPr>
          <p:cNvPr id="19" name="Picture 18" descr="Text, logo, company name&#10;&#10;Description automatically generated">
            <a:extLst>
              <a:ext uri="{FF2B5EF4-FFF2-40B4-BE49-F238E27FC236}">
                <a16:creationId xmlns:a16="http://schemas.microsoft.com/office/drawing/2014/main" id="{68B9BBA1-F2A2-42F7-6D44-8D8C218F2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680" y="4812221"/>
            <a:ext cx="3384376" cy="2177132"/>
          </a:xfrm>
          <a:prstGeom prst="rect">
            <a:avLst/>
          </a:prstGeom>
        </p:spPr>
      </p:pic>
      <p:sp>
        <p:nvSpPr>
          <p:cNvPr id="17" name="Google Shape;152;p28">
            <a:extLst>
              <a:ext uri="{FF2B5EF4-FFF2-40B4-BE49-F238E27FC236}">
                <a16:creationId xmlns:a16="http://schemas.microsoft.com/office/drawing/2014/main" id="{E225DFB2-3533-FF98-484B-97197FA3710E}"/>
              </a:ext>
            </a:extLst>
          </p:cNvPr>
          <p:cNvSpPr txBox="1">
            <a:spLocks/>
          </p:cNvSpPr>
          <p:nvPr userDrawn="1"/>
        </p:nvSpPr>
        <p:spPr>
          <a:xfrm>
            <a:off x="6719255" y="6459072"/>
            <a:ext cx="1176536" cy="24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dirty="0" err="1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uniofmalaya</a:t>
            </a:r>
            <a:endParaRPr lang="en-MY" sz="1200" b="1" baseline="0" dirty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EBB77108-FF2A-8857-12AD-DEA169A6D49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5073" r="63515" b="65396"/>
          <a:stretch/>
        </p:blipFill>
        <p:spPr bwMode="auto">
          <a:xfrm>
            <a:off x="2639616" y="6421080"/>
            <a:ext cx="414347" cy="3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2D24B75A-D2AE-84D7-FB4F-4588A8BC98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4815" r="36054" b="65654"/>
          <a:stretch/>
        </p:blipFill>
        <p:spPr bwMode="auto">
          <a:xfrm>
            <a:off x="4627443" y="6421055"/>
            <a:ext cx="388437" cy="3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7C263D32-E58E-167A-A76D-9B6D92470D1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4" t="34047" r="5256" b="32167"/>
          <a:stretch/>
        </p:blipFill>
        <p:spPr bwMode="auto">
          <a:xfrm>
            <a:off x="4994419" y="6393410"/>
            <a:ext cx="388437" cy="4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BE392BBF-0B19-933D-499C-330AC3B1E8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31974" r="63238" b="34240"/>
          <a:stretch/>
        </p:blipFill>
        <p:spPr bwMode="auto">
          <a:xfrm>
            <a:off x="6384032" y="6372758"/>
            <a:ext cx="388437" cy="4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52;p28">
            <a:extLst>
              <a:ext uri="{FF2B5EF4-FFF2-40B4-BE49-F238E27FC236}">
                <a16:creationId xmlns:a16="http://schemas.microsoft.com/office/drawing/2014/main" id="{9C608BA4-7227-32E2-0D09-456080829824}"/>
              </a:ext>
            </a:extLst>
          </p:cNvPr>
          <p:cNvSpPr txBox="1">
            <a:spLocks/>
          </p:cNvSpPr>
          <p:nvPr userDrawn="1"/>
        </p:nvSpPr>
        <p:spPr>
          <a:xfrm>
            <a:off x="5328550" y="6453336"/>
            <a:ext cx="1005163" cy="24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dirty="0" err="1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unimalaya</a:t>
            </a:r>
            <a:endParaRPr lang="en-MY" sz="1200" b="1" baseline="0" dirty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52;p28">
            <a:extLst>
              <a:ext uri="{FF2B5EF4-FFF2-40B4-BE49-F238E27FC236}">
                <a16:creationId xmlns:a16="http://schemas.microsoft.com/office/drawing/2014/main" id="{7C9A4A83-69D0-DEEB-5D76-E452B7D3A654}"/>
              </a:ext>
            </a:extLst>
          </p:cNvPr>
          <p:cNvSpPr txBox="1">
            <a:spLocks/>
          </p:cNvSpPr>
          <p:nvPr userDrawn="1"/>
        </p:nvSpPr>
        <p:spPr>
          <a:xfrm>
            <a:off x="2986327" y="6488390"/>
            <a:ext cx="1711403" cy="16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dirty="0" err="1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universityofmalaya</a:t>
            </a:r>
            <a:endParaRPr lang="en-MY" sz="1200" b="1" baseline="0" dirty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0" descr="Website Icon, Transparent Website.PNG Images &amp; Vector - FreeIconsPNG">
            <a:extLst>
              <a:ext uri="{FF2B5EF4-FFF2-40B4-BE49-F238E27FC236}">
                <a16:creationId xmlns:a16="http://schemas.microsoft.com/office/drawing/2014/main" id="{98989BFB-FCC2-BB57-D0A3-52461AFC6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8200" y="6421080"/>
            <a:ext cx="342301" cy="34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152;p28">
            <a:extLst>
              <a:ext uri="{FF2B5EF4-FFF2-40B4-BE49-F238E27FC236}">
                <a16:creationId xmlns:a16="http://schemas.microsoft.com/office/drawing/2014/main" id="{4B76BE3A-D7EA-6D0F-53D0-0A6F79A6E5C0}"/>
              </a:ext>
            </a:extLst>
          </p:cNvPr>
          <p:cNvSpPr txBox="1">
            <a:spLocks/>
          </p:cNvSpPr>
          <p:nvPr userDrawn="1"/>
        </p:nvSpPr>
        <p:spPr>
          <a:xfrm>
            <a:off x="1153037" y="6473211"/>
            <a:ext cx="1496967" cy="19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dirty="0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www.um.edu.my</a:t>
            </a:r>
            <a:endParaRPr lang="en-MY" sz="1200" b="1" baseline="0" dirty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5B8143E-2562-6F66-21E9-68DCB4F370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562085"/>
            <a:ext cx="5976909" cy="8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40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9BA1D-68A1-4230-A43F-81A4E781EAD6}" type="datetime1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E5094-AB80-4D5E-A439-9E1CF8354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1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56" r:id="rId3"/>
    <p:sldLayoutId id="2147483658" r:id="rId4"/>
    <p:sldLayoutId id="2147483657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MY" dirty="0"/>
              <a:t>Dental Care in Oncology Patients – Oncologists’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MY" dirty="0"/>
              <a:t>Nisha Shariff | University Malaya Medical Centre</a:t>
            </a:r>
          </a:p>
          <a:p>
            <a:r>
              <a:rPr lang="en-MY" dirty="0"/>
              <a:t>11 July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EA9C5-4285-9C0F-E9F9-3BED963AE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1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ED70-952A-BFAB-8E81-DE7C59D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A26B8-B055-B4C7-B897-42846994DEF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MY" dirty="0"/>
              <a:t>Bisphosphonate in early breast cancer are recommended for women with low </a:t>
            </a:r>
            <a:r>
              <a:rPr lang="en-MY" dirty="0" err="1"/>
              <a:t>estrogen</a:t>
            </a:r>
            <a:r>
              <a:rPr lang="en-MY" dirty="0"/>
              <a:t> status (high risk of recurrence)</a:t>
            </a:r>
          </a:p>
          <a:p>
            <a:pPr lvl="1"/>
            <a:r>
              <a:rPr lang="en-MY" dirty="0"/>
              <a:t>Not SC denosumab</a:t>
            </a:r>
          </a:p>
          <a:p>
            <a:r>
              <a:rPr lang="en-MY" dirty="0"/>
              <a:t>Leads to prolongation of disease free survival and breast cancer specific survival and </a:t>
            </a:r>
            <a:r>
              <a:rPr lang="en-MY" dirty="0">
                <a:solidFill>
                  <a:srgbClr val="FF0000"/>
                </a:solidFill>
              </a:rPr>
              <a:t>reduction in bone recurrence</a:t>
            </a:r>
          </a:p>
          <a:p>
            <a:pPr lvl="1"/>
            <a:r>
              <a:rPr lang="en-MY" dirty="0"/>
              <a:t>EBCTCG 2015 meta-analysis</a:t>
            </a:r>
          </a:p>
          <a:p>
            <a:pPr lvl="1"/>
            <a:r>
              <a:rPr lang="en-MY" dirty="0"/>
              <a:t>HR for bone recurrence 0.83 (0.73-0.92, 2p=0.004)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9D628-3FE5-982E-A004-912BE6D2AB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D9984-B89F-8AB5-7A3D-C9A3C73D78F0}"/>
              </a:ext>
            </a:extLst>
          </p:cNvPr>
          <p:cNvSpPr txBox="1"/>
          <p:nvPr/>
        </p:nvSpPr>
        <p:spPr>
          <a:xfrm>
            <a:off x="1127448" y="6457890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000" b="0" dirty="0">
                <a:solidFill>
                  <a:srgbClr val="212121"/>
                </a:solidFill>
                <a:effectLst/>
              </a:rPr>
              <a:t>Ann Oncol. 2019;30(8):1194-1220.</a:t>
            </a:r>
          </a:p>
          <a:p>
            <a:r>
              <a:rPr lang="fr-FR" sz="1000" b="0" i="0" dirty="0">
                <a:solidFill>
                  <a:srgbClr val="212121"/>
                </a:solidFill>
                <a:effectLst/>
                <a:latin typeface="BlinkMacSystemFont"/>
              </a:rPr>
              <a:t> Ann </a:t>
            </a:r>
            <a:r>
              <a:rPr lang="fr-FR" sz="1000" b="0" i="0" dirty="0" err="1">
                <a:solidFill>
                  <a:srgbClr val="212121"/>
                </a:solidFill>
                <a:effectLst/>
                <a:latin typeface="BlinkMacSystemFont"/>
              </a:rPr>
              <a:t>Oncol</a:t>
            </a:r>
            <a:r>
              <a:rPr lang="fr-FR" sz="1000" b="0" i="0" dirty="0">
                <a:solidFill>
                  <a:srgbClr val="212121"/>
                </a:solidFill>
                <a:effectLst/>
                <a:latin typeface="BlinkMacSystemFont"/>
              </a:rPr>
              <a:t>. 2020 Dec;31(12):1650-1663. </a:t>
            </a:r>
            <a:r>
              <a:rPr lang="fr-FR" sz="10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fr-FR" sz="1000" b="0" i="0" dirty="0">
                <a:solidFill>
                  <a:srgbClr val="212121"/>
                </a:solidFill>
                <a:effectLst/>
                <a:latin typeface="BlinkMacSystemFont"/>
              </a:rPr>
              <a:t>: 10.1016/j.annonc.2020.07.019</a:t>
            </a:r>
            <a:endParaRPr lang="en-MY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29219-8DDF-5D65-2B9C-F77A449A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35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8ADE-1D63-A36A-E6A3-CF995D8B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/>
              <a:t>Bone Metastases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53122-12B7-91D8-7785-A2975E92E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4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9C515-98EF-C195-7BC6-F5E1E6EC24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8542" y="803787"/>
            <a:ext cx="6336704" cy="3674544"/>
          </a:xfrm>
        </p:spPr>
        <p:txBody>
          <a:bodyPr/>
          <a:lstStyle/>
          <a:p>
            <a:r>
              <a:rPr lang="en-MY" dirty="0"/>
              <a:t>Bone targeting agents are recommended for patients with metastases regardless of symptoms</a:t>
            </a:r>
          </a:p>
          <a:p>
            <a:r>
              <a:rPr lang="en-MY" dirty="0"/>
              <a:t>Bone targeting agent reduce risk of skeletal related events</a:t>
            </a:r>
          </a:p>
          <a:p>
            <a:pPr lvl="1"/>
            <a:r>
              <a:rPr lang="en-MY" dirty="0"/>
              <a:t>IV zoledronic acid </a:t>
            </a:r>
          </a:p>
          <a:p>
            <a:pPr lvl="1"/>
            <a:r>
              <a:rPr lang="en-MY" dirty="0"/>
              <a:t>SC denosumab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FCB46-D407-0ECB-DB61-F1F00D68BCF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0CE82-A084-4313-F127-CA50ED09A4D2}"/>
              </a:ext>
            </a:extLst>
          </p:cNvPr>
          <p:cNvSpPr txBox="1"/>
          <p:nvPr/>
        </p:nvSpPr>
        <p:spPr>
          <a:xfrm>
            <a:off x="695400" y="6315812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0" i="0" dirty="0">
                <a:solidFill>
                  <a:srgbClr val="212121"/>
                </a:solidFill>
                <a:effectLst/>
                <a:latin typeface="BlinkMacSystemFont"/>
              </a:rPr>
              <a:t>Ann </a:t>
            </a:r>
            <a:r>
              <a:rPr lang="fr-FR" sz="1000" b="0" i="0" dirty="0" err="1">
                <a:solidFill>
                  <a:srgbClr val="212121"/>
                </a:solidFill>
                <a:effectLst/>
                <a:latin typeface="BlinkMacSystemFont"/>
              </a:rPr>
              <a:t>Oncol</a:t>
            </a:r>
            <a:r>
              <a:rPr lang="fr-FR" sz="1000" b="0" i="0" dirty="0">
                <a:solidFill>
                  <a:srgbClr val="212121"/>
                </a:solidFill>
                <a:effectLst/>
                <a:latin typeface="BlinkMacSystemFont"/>
              </a:rPr>
              <a:t>. 2021 Dec;32(12):1475-1495. </a:t>
            </a:r>
            <a:r>
              <a:rPr lang="fr-FR" sz="10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fr-FR" sz="1000" b="0" i="0" dirty="0">
                <a:solidFill>
                  <a:srgbClr val="212121"/>
                </a:solidFill>
                <a:effectLst/>
                <a:latin typeface="BlinkMacSystemFont"/>
              </a:rPr>
              <a:t>: 10.1016/j.annonc.2021.09.019</a:t>
            </a:r>
          </a:p>
          <a:p>
            <a:r>
              <a:rPr lang="it-IT" sz="1000" dirty="0"/>
              <a:t>J Natl Cancer Inst 2002;94:1458–68</a:t>
            </a:r>
          </a:p>
          <a:p>
            <a:r>
              <a:rPr lang="en-MY" sz="1000" dirty="0"/>
              <a:t>Lancet 2011;377:813–22.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7B99E-4701-2155-0B50-5BB8AC81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05" y="116632"/>
            <a:ext cx="4701101" cy="2712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645E91-558A-868F-02CE-236065B5B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81" y="2924465"/>
            <a:ext cx="4701101" cy="31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3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8ADE-1D63-A36A-E6A3-CF995D8B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/>
              <a:t>Toxicity of Bone Targeting Agents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36B99-351D-04DF-DF77-E6BF733CF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03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FEFA-FFED-622D-74BA-CEF92CF9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0508C7E-E95A-FFB4-0FAB-A52D753F085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86091545"/>
              </p:ext>
            </p:extLst>
          </p:nvPr>
        </p:nvGraphicFramePr>
        <p:xfrm>
          <a:off x="838200" y="2066925"/>
          <a:ext cx="10515600" cy="367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888FC-437C-399A-B969-3C9EE5D9C8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5A2BC-20C0-A81D-74A7-AA2996691773}"/>
              </a:ext>
            </a:extLst>
          </p:cNvPr>
          <p:cNvSpPr txBox="1"/>
          <p:nvPr/>
        </p:nvSpPr>
        <p:spPr>
          <a:xfrm>
            <a:off x="479376" y="6505124"/>
            <a:ext cx="4536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Curr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Oncol. 2020 Aug;27(4):220-224. 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doi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: 10.3747/co.27.6631</a:t>
            </a:r>
            <a:endParaRPr lang="en-MY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CE5E2-A13D-575B-EA6E-EF6283E89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11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8ADE-1D63-A36A-E6A3-CF995D8B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dirty="0"/>
              <a:t>Radiotherapy in </a:t>
            </a:r>
            <a:br>
              <a:rPr lang="en-MY" dirty="0"/>
            </a:br>
            <a:r>
              <a:rPr lang="en-MY" dirty="0"/>
              <a:t>Head and neck cancers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5179FA-58E6-B2F3-F3A0-AE97C0E26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47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84FD-7A4D-DA72-9FA2-59B8BD40A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Indication for Radiotherapy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ACD40-9382-1E39-2351-3829A65879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824"/>
            <a:ext cx="10515600" cy="3896645"/>
          </a:xfrm>
        </p:spPr>
        <p:txBody>
          <a:bodyPr>
            <a:normAutofit fontScale="85000" lnSpcReduction="20000"/>
          </a:bodyPr>
          <a:lstStyle/>
          <a:p>
            <a:r>
              <a:rPr lang="en-MY" dirty="0"/>
              <a:t>Radical as the primary treatment: </a:t>
            </a:r>
          </a:p>
          <a:p>
            <a:pPr lvl="1"/>
            <a:r>
              <a:rPr lang="en-MY" dirty="0"/>
              <a:t>Nasopharynx cancer</a:t>
            </a:r>
          </a:p>
          <a:p>
            <a:pPr lvl="1"/>
            <a:r>
              <a:rPr lang="en-MY" dirty="0"/>
              <a:t>Locally advanced oral cavity cancers</a:t>
            </a:r>
          </a:p>
          <a:p>
            <a:pPr lvl="1"/>
            <a:r>
              <a:rPr lang="en-MY" dirty="0"/>
              <a:t>Oropharynx cancer</a:t>
            </a:r>
          </a:p>
          <a:p>
            <a:pPr lvl="1"/>
            <a:r>
              <a:rPr lang="en-MY" dirty="0"/>
              <a:t>(Larynx cancers) – for larynx preservation</a:t>
            </a:r>
          </a:p>
          <a:p>
            <a:r>
              <a:rPr lang="en-MY" dirty="0"/>
              <a:t>Adjuvant:</a:t>
            </a:r>
          </a:p>
          <a:p>
            <a:pPr lvl="1"/>
            <a:r>
              <a:rPr lang="en-MY" dirty="0"/>
              <a:t>Locally advanced tumours</a:t>
            </a:r>
          </a:p>
          <a:p>
            <a:pPr lvl="1"/>
            <a:r>
              <a:rPr lang="en-MY" dirty="0"/>
              <a:t>High risk features</a:t>
            </a:r>
          </a:p>
          <a:p>
            <a:r>
              <a:rPr lang="en-MY" dirty="0"/>
              <a:t>Palliative:	</a:t>
            </a:r>
          </a:p>
          <a:p>
            <a:pPr lvl="1"/>
            <a:r>
              <a:rPr lang="en-MY" dirty="0"/>
              <a:t>Pain</a:t>
            </a:r>
          </a:p>
          <a:p>
            <a:pPr lvl="1"/>
            <a:r>
              <a:rPr lang="en-MY" dirty="0"/>
              <a:t>Bleeding</a:t>
            </a:r>
          </a:p>
          <a:p>
            <a:pPr lvl="1"/>
            <a:r>
              <a:rPr lang="en-MY" dirty="0"/>
              <a:t>Obstruction 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51011-A41B-0853-5579-A345E2661F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82A76-697E-3297-80F0-5B1688855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07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E269F-CE09-C955-4763-D54EC990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2" y="153889"/>
            <a:ext cx="10515600" cy="1325563"/>
          </a:xfrm>
        </p:spPr>
        <p:txBody>
          <a:bodyPr/>
          <a:lstStyle/>
          <a:p>
            <a:r>
              <a:rPr lang="en-MY" dirty="0"/>
              <a:t>Who needs post op radiotherapy?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B0EC7-3477-55AC-59BC-20BCDF35D4D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MY" dirty="0"/>
              <a:t>Adjuvant radiotherapy</a:t>
            </a:r>
          </a:p>
          <a:p>
            <a:pPr lvl="1"/>
            <a:r>
              <a:rPr lang="en-MY" dirty="0"/>
              <a:t>T3/T4 tumours</a:t>
            </a:r>
          </a:p>
          <a:p>
            <a:pPr lvl="1"/>
            <a:r>
              <a:rPr lang="en-MY" dirty="0"/>
              <a:t>Lymph node positive</a:t>
            </a:r>
          </a:p>
          <a:p>
            <a:pPr lvl="1"/>
            <a:r>
              <a:rPr lang="en-MY" dirty="0"/>
              <a:t>Extracapsular extension</a:t>
            </a:r>
          </a:p>
          <a:p>
            <a:pPr lvl="1"/>
            <a:r>
              <a:rPr lang="en-MY" dirty="0"/>
              <a:t>Close or positive surgical margins</a:t>
            </a:r>
          </a:p>
          <a:p>
            <a:pPr lvl="1"/>
            <a:r>
              <a:rPr lang="en-MY" dirty="0"/>
              <a:t>Lympho-vascular or perineural invasion</a:t>
            </a:r>
          </a:p>
          <a:p>
            <a:pPr lvl="1"/>
            <a:r>
              <a:rPr lang="en-MY" dirty="0"/>
              <a:t>High grade tumour</a:t>
            </a:r>
          </a:p>
          <a:p>
            <a:pPr lvl="1"/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2B816-4E6E-CD53-9B74-1D652AA298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E8FC0-A4BA-55E0-8ED9-4CBB08C75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EC896-3DD7-60D7-7AEC-A6AD03058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129" y="1332880"/>
            <a:ext cx="4026947" cy="2568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94290-9408-F614-A1D3-FE492DD94195}"/>
              </a:ext>
            </a:extLst>
          </p:cNvPr>
          <p:cNvSpPr txBox="1"/>
          <p:nvPr/>
        </p:nvSpPr>
        <p:spPr>
          <a:xfrm>
            <a:off x="476645" y="6457890"/>
            <a:ext cx="4827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000" dirty="0"/>
              <a:t>Bernier et al.  NEJM 2004.; Cooper et al. NEJM 2004.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56FFBA-46B6-F5A6-73B4-212B4A020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356" y="3726952"/>
            <a:ext cx="3920807" cy="26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6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47FF2-25E6-CB6D-1481-CEDFA5E80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Prescription dose of radiotherapy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6E6C638-398E-616B-8E3E-68206A16074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231789573"/>
              </p:ext>
            </p:extLst>
          </p:nvPr>
        </p:nvGraphicFramePr>
        <p:xfrm>
          <a:off x="838200" y="1686253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456">
                  <a:extLst>
                    <a:ext uri="{9D8B030D-6E8A-4147-A177-3AD203B41FA5}">
                      <a16:colId xmlns:a16="http://schemas.microsoft.com/office/drawing/2014/main" val="359214033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3668794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249298403"/>
                    </a:ext>
                  </a:extLst>
                </a:gridCol>
                <a:gridCol w="3097560">
                  <a:extLst>
                    <a:ext uri="{9D8B030D-6E8A-4147-A177-3AD203B41FA5}">
                      <a16:colId xmlns:a16="http://schemas.microsoft.com/office/drawing/2014/main" val="3128964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Treatment Intent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Radical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Adjuvant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Adjuvant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1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High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Intermediate-Low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265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70Gy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60-66Gy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54-60Gy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55435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10B32-C715-7008-35EC-E5DE9E232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8E8B6-7422-2634-FC00-B8CEFA9CC1A3}"/>
              </a:ext>
            </a:extLst>
          </p:cNvPr>
          <p:cNvSpPr txBox="1"/>
          <p:nvPr/>
        </p:nvSpPr>
        <p:spPr>
          <a:xfrm>
            <a:off x="695400" y="3210568"/>
            <a:ext cx="11089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/>
              <a:t>Radiation prescribed in units of grays (</a:t>
            </a:r>
            <a:r>
              <a:rPr lang="en-MY" sz="2000" dirty="0" err="1"/>
              <a:t>Gy</a:t>
            </a:r>
            <a:r>
              <a:rPr lang="en-MY" sz="2000" dirty="0"/>
              <a:t>)</a:t>
            </a:r>
          </a:p>
          <a:p>
            <a:endParaRPr lang="en-MY" sz="2000" dirty="0"/>
          </a:p>
          <a:p>
            <a:endParaRPr lang="en-MY" sz="2000" dirty="0"/>
          </a:p>
          <a:p>
            <a:endParaRPr lang="en-MY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4C041-0AD7-0826-2A62-1A230CAF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45BA3DC-181D-BB98-5FE7-E99C2406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7" y="2806490"/>
            <a:ext cx="4768205" cy="318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8E1D64-4CD3-0F2A-E1A2-3670C76E6D8D}"/>
              </a:ext>
            </a:extLst>
          </p:cNvPr>
          <p:cNvSpPr txBox="1"/>
          <p:nvPr/>
        </p:nvSpPr>
        <p:spPr>
          <a:xfrm>
            <a:off x="335360" y="6391241"/>
            <a:ext cx="668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000" dirty="0"/>
              <a:t>www.varian.com</a:t>
            </a:r>
          </a:p>
          <a:p>
            <a:r>
              <a:rPr lang="en-MY" sz="1000" dirty="0"/>
              <a:t>Journal of neuro-oncology. 98. 213-9. 10.1007/s11060-010-0179-8. </a:t>
            </a:r>
          </a:p>
        </p:txBody>
      </p:sp>
      <p:pic>
        <p:nvPicPr>
          <p:cNvPr id="3080" name="Picture 8" descr="Patient fixation using a head–neck–shoulder thermoplastic shell during... |  Download Scientific Diagram">
            <a:extLst>
              <a:ext uri="{FF2B5EF4-FFF2-40B4-BE49-F238E27FC236}">
                <a16:creationId xmlns:a16="http://schemas.microsoft.com/office/drawing/2014/main" id="{69A2AC0F-E5D9-60F5-5DF4-98F33B40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942465"/>
            <a:ext cx="2930337" cy="21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5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A251-84EE-925B-5CD0-871B02D0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How much radiation is safe?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36FA32-D339-EA5C-A7DA-B56BF50957C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9221" t="13550" r="58816" b="8075"/>
          <a:stretch/>
        </p:blipFill>
        <p:spPr>
          <a:xfrm>
            <a:off x="9793356" y="250528"/>
            <a:ext cx="2088232" cy="28803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3F3CB-C154-6D32-F7C5-D6861E7623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689002F-FBEA-172E-B8EF-85157A09B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622434"/>
              </p:ext>
            </p:extLst>
          </p:nvPr>
        </p:nvGraphicFramePr>
        <p:xfrm>
          <a:off x="821949" y="1738029"/>
          <a:ext cx="721826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471206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50057136"/>
                    </a:ext>
                  </a:extLst>
                </a:gridCol>
                <a:gridCol w="3154267">
                  <a:extLst>
                    <a:ext uri="{9D8B030D-6E8A-4147-A177-3AD203B41FA5}">
                      <a16:colId xmlns:a16="http://schemas.microsoft.com/office/drawing/2014/main" val="278270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Endpoint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037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Mandible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Dmax≤72Gy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Osteonecrosis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635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Oral cavity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 err="1"/>
                        <a:t>Dmean</a:t>
                      </a:r>
                      <a:r>
                        <a:rPr lang="en-MY" dirty="0"/>
                        <a:t> ≤30Gy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Xerostomia and mucositis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052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Parotid gland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 err="1"/>
                        <a:t>Dmean</a:t>
                      </a:r>
                      <a:r>
                        <a:rPr lang="en-MY" dirty="0"/>
                        <a:t> ≤26Gy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dirty="0"/>
                        <a:t>Xerostomia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33305"/>
                  </a:ext>
                </a:extLst>
              </a:tr>
            </a:tbl>
          </a:graphicData>
        </a:graphic>
      </p:graphicFrame>
      <p:pic>
        <p:nvPicPr>
          <p:cNvPr id="1028" name="Picture 4" descr="Quante C | PDF | Radiation Therapy | Clinical Medicine">
            <a:extLst>
              <a:ext uri="{FF2B5EF4-FFF2-40B4-BE49-F238E27FC236}">
                <a16:creationId xmlns:a16="http://schemas.microsoft.com/office/drawing/2014/main" id="{56E842B1-5790-2B93-EA85-BA75C9620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73"/>
          <a:stretch/>
        </p:blipFill>
        <p:spPr bwMode="auto">
          <a:xfrm>
            <a:off x="8040216" y="3221389"/>
            <a:ext cx="3919364" cy="27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74C8ED-A1DD-430A-4DD0-9FF9CAF1D44A}"/>
              </a:ext>
            </a:extLst>
          </p:cNvPr>
          <p:cNvSpPr txBox="1"/>
          <p:nvPr/>
        </p:nvSpPr>
        <p:spPr>
          <a:xfrm>
            <a:off x="551384" y="3645024"/>
            <a:ext cx="5760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/>
              <a:t>Guidelines: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/>
              <a:t>DAHANCA Radiotherapy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/>
          </a:p>
          <a:p>
            <a:r>
              <a:rPr lang="en-MY" sz="2000" dirty="0"/>
              <a:t>Radiotherapy tolerance 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/>
              <a:t>QUANTEC tolerance 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/>
              <a:t>PENTAC (paediatrics)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 err="1"/>
              <a:t>Emami</a:t>
            </a:r>
            <a:r>
              <a:rPr lang="en-MY" sz="2000" dirty="0"/>
              <a:t> et 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C7295-9363-8B4E-CB8B-6A4ABB64977B}"/>
              </a:ext>
            </a:extLst>
          </p:cNvPr>
          <p:cNvSpPr txBox="1"/>
          <p:nvPr/>
        </p:nvSpPr>
        <p:spPr>
          <a:xfrm>
            <a:off x="407368" y="6381328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000" b="0" i="0" dirty="0">
                <a:effectLst/>
                <a:latin typeface="BlinkMacSystemFont"/>
              </a:rPr>
              <a:t>DOI: </a:t>
            </a:r>
            <a:r>
              <a:rPr lang="en-MY" sz="1000" b="0" i="0" u="none" strike="noStrike" dirty="0">
                <a:effectLst/>
                <a:latin typeface="BlinkMacSystemFont"/>
              </a:rPr>
              <a:t>10.1016/0360-3016(91)90171-y</a:t>
            </a:r>
            <a:endParaRPr lang="en-MY" sz="1000" b="0" i="0" dirty="0">
              <a:effectLst/>
              <a:latin typeface="BlinkMacSystemFont"/>
            </a:endParaRPr>
          </a:p>
          <a:p>
            <a:endParaRPr lang="en-MY" sz="1000" dirty="0"/>
          </a:p>
        </p:txBody>
      </p:sp>
    </p:spTree>
    <p:extLst>
      <p:ext uri="{BB962C8B-B14F-4D97-AF65-F5344CB8AC3E}">
        <p14:creationId xmlns:p14="http://schemas.microsoft.com/office/powerpoint/2010/main" val="412448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MY" dirty="0"/>
              <a:t>Patient population</a:t>
            </a:r>
          </a:p>
          <a:p>
            <a:r>
              <a:rPr lang="en-MY" dirty="0"/>
              <a:t>Treatment related bone loss</a:t>
            </a:r>
          </a:p>
          <a:p>
            <a:r>
              <a:rPr lang="en-MY" dirty="0"/>
              <a:t>Adjuvant bisphosphonates in breast cancer</a:t>
            </a:r>
          </a:p>
          <a:p>
            <a:r>
              <a:rPr lang="en-MY" dirty="0"/>
              <a:t>Bone metastases</a:t>
            </a:r>
          </a:p>
          <a:p>
            <a:r>
              <a:rPr lang="en-MY" dirty="0"/>
              <a:t>Radiation therapy considerations</a:t>
            </a:r>
          </a:p>
          <a:p>
            <a:pPr marL="0" indent="0">
              <a:buNone/>
            </a:pP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540ED-0DC0-FC00-E6DD-12CB3F8F2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87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01" y="365126"/>
            <a:ext cx="10895099" cy="987386"/>
          </a:xfrm>
        </p:spPr>
        <p:txBody>
          <a:bodyPr/>
          <a:lstStyle/>
          <a:p>
            <a:r>
              <a:rPr lang="en-MY" dirty="0"/>
              <a:t>Toxicity is Geographical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310233" y="2617803"/>
            <a:ext cx="3549067" cy="18316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MY" dirty="0"/>
              <a:t>Typical radiation field for nasopharynx cancer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078" name="Picture 6" descr="Sagittal Section of Head and Neck Stock Vector - Illustration of education,  head: 24585750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5"/>
          <a:stretch/>
        </p:blipFill>
        <p:spPr bwMode="auto">
          <a:xfrm>
            <a:off x="2010880" y="1484784"/>
            <a:ext cx="3493293" cy="449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881737" y="4424827"/>
            <a:ext cx="792088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4269669" y="3992779"/>
            <a:ext cx="2321805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269669" y="4928883"/>
            <a:ext cx="1008112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3804034" y="5346141"/>
            <a:ext cx="1372816" cy="201878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777914" y="3416715"/>
            <a:ext cx="1483643" cy="838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1685510" y="5060614"/>
            <a:ext cx="721712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3935760" y="2528466"/>
            <a:ext cx="1342021" cy="45446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F1CCC59-1A95-14CE-02D9-621D91F37853}"/>
              </a:ext>
            </a:extLst>
          </p:cNvPr>
          <p:cNvSpPr/>
          <p:nvPr/>
        </p:nvSpPr>
        <p:spPr>
          <a:xfrm>
            <a:off x="2714018" y="2960513"/>
            <a:ext cx="1804765" cy="247242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90D9BA-A4EA-EB64-1DE3-4E42C8C59EF5}"/>
              </a:ext>
            </a:extLst>
          </p:cNvPr>
          <p:cNvCxnSpPr/>
          <p:nvPr/>
        </p:nvCxnSpPr>
        <p:spPr>
          <a:xfrm flipH="1">
            <a:off x="3261557" y="2864351"/>
            <a:ext cx="495969" cy="1056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FA7075-6983-5A33-F555-187FBE040642}"/>
              </a:ext>
            </a:extLst>
          </p:cNvPr>
          <p:cNvCxnSpPr>
            <a:cxnSpLocks/>
          </p:cNvCxnSpPr>
          <p:nvPr/>
        </p:nvCxnSpPr>
        <p:spPr>
          <a:xfrm flipH="1">
            <a:off x="2409733" y="3920771"/>
            <a:ext cx="8803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3BD139-D9A8-98C6-6ACB-5A3875B09BF7}"/>
              </a:ext>
            </a:extLst>
          </p:cNvPr>
          <p:cNvSpPr txBox="1"/>
          <p:nvPr/>
        </p:nvSpPr>
        <p:spPr>
          <a:xfrm>
            <a:off x="5504173" y="2336596"/>
            <a:ext cx="108730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dirty="0"/>
              <a:t>Pituitary failure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B3BC28-F6E6-6B1D-20D7-9122975A95A5}"/>
              </a:ext>
            </a:extLst>
          </p:cNvPr>
          <p:cNvSpPr txBox="1"/>
          <p:nvPr/>
        </p:nvSpPr>
        <p:spPr>
          <a:xfrm>
            <a:off x="6635564" y="3306979"/>
            <a:ext cx="154866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rgbClr val="FF0000"/>
                </a:solidFill>
              </a:rPr>
              <a:t>Mucositis, xerostomia, loss of taste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BA8D42-C9DA-D2B1-3BE4-AB1F88163F26}"/>
              </a:ext>
            </a:extLst>
          </p:cNvPr>
          <p:cNvSpPr txBox="1"/>
          <p:nvPr/>
        </p:nvSpPr>
        <p:spPr>
          <a:xfrm>
            <a:off x="5648301" y="4365439"/>
            <a:ext cx="1728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rgbClr val="FF0000"/>
                </a:solidFill>
              </a:rPr>
              <a:t>Osteonecrosis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D6A43B-3EDD-A647-2800-DA244F31DCF2}"/>
              </a:ext>
            </a:extLst>
          </p:cNvPr>
          <p:cNvSpPr txBox="1"/>
          <p:nvPr/>
        </p:nvSpPr>
        <p:spPr>
          <a:xfrm>
            <a:off x="5285458" y="4767469"/>
            <a:ext cx="172896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dirty="0"/>
              <a:t>Laryngitis, aspiration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AF453C-F570-3279-79BC-6933AA6C63AF}"/>
              </a:ext>
            </a:extLst>
          </p:cNvPr>
          <p:cNvSpPr txBox="1"/>
          <p:nvPr/>
        </p:nvSpPr>
        <p:spPr>
          <a:xfrm>
            <a:off x="5158018" y="5358737"/>
            <a:ext cx="1728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dirty="0"/>
              <a:t>Dysphagia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3E4516-76AB-D628-C02C-6B98B87FBF70}"/>
              </a:ext>
            </a:extLst>
          </p:cNvPr>
          <p:cNvCxnSpPr/>
          <p:nvPr/>
        </p:nvCxnSpPr>
        <p:spPr>
          <a:xfrm>
            <a:off x="1858326" y="4441092"/>
            <a:ext cx="1483643" cy="838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FE1D06-1D0D-523B-02A3-40CB3EEEE881}"/>
              </a:ext>
            </a:extLst>
          </p:cNvPr>
          <p:cNvSpPr txBox="1"/>
          <p:nvPr/>
        </p:nvSpPr>
        <p:spPr>
          <a:xfrm>
            <a:off x="663087" y="3095965"/>
            <a:ext cx="124757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dirty="0"/>
              <a:t>Brainstem necrosis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7747A-ED07-0823-FACD-CBE7ABC6D8D4}"/>
              </a:ext>
            </a:extLst>
          </p:cNvPr>
          <p:cNvSpPr txBox="1"/>
          <p:nvPr/>
        </p:nvSpPr>
        <p:spPr>
          <a:xfrm>
            <a:off x="488210" y="4126310"/>
            <a:ext cx="14224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dirty="0"/>
              <a:t>Cord myelopathy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8B2854-E47C-1345-843C-32351FCF41A2}"/>
              </a:ext>
            </a:extLst>
          </p:cNvPr>
          <p:cNvSpPr txBox="1"/>
          <p:nvPr/>
        </p:nvSpPr>
        <p:spPr>
          <a:xfrm>
            <a:off x="349976" y="4928883"/>
            <a:ext cx="172896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dirty="0"/>
              <a:t>Skin desquamation/fibrosis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A7CD5F-4051-D875-B21B-968223DF31AF}"/>
              </a:ext>
            </a:extLst>
          </p:cNvPr>
          <p:cNvCxnSpPr/>
          <p:nvPr/>
        </p:nvCxnSpPr>
        <p:spPr>
          <a:xfrm>
            <a:off x="2714018" y="3149446"/>
            <a:ext cx="933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B147DE-6374-153C-CAE2-779C6DA4D196}"/>
              </a:ext>
            </a:extLst>
          </p:cNvPr>
          <p:cNvCxnSpPr>
            <a:cxnSpLocks/>
          </p:cNvCxnSpPr>
          <p:nvPr/>
        </p:nvCxnSpPr>
        <p:spPr>
          <a:xfrm>
            <a:off x="2736644" y="3306979"/>
            <a:ext cx="8390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84424D-FC34-EF8F-CDD2-CFD6C3394A88}"/>
              </a:ext>
            </a:extLst>
          </p:cNvPr>
          <p:cNvCxnSpPr>
            <a:cxnSpLocks/>
          </p:cNvCxnSpPr>
          <p:nvPr/>
        </p:nvCxnSpPr>
        <p:spPr>
          <a:xfrm>
            <a:off x="2736644" y="3501870"/>
            <a:ext cx="6950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2FF75E-15A5-5E6F-D6A8-457E32517907}"/>
              </a:ext>
            </a:extLst>
          </p:cNvPr>
          <p:cNvCxnSpPr>
            <a:cxnSpLocks/>
          </p:cNvCxnSpPr>
          <p:nvPr/>
        </p:nvCxnSpPr>
        <p:spPr>
          <a:xfrm>
            <a:off x="2724523" y="3742296"/>
            <a:ext cx="6174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DEA9A3B-81C6-DDF9-3CE1-7546C22AA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3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5AF0-B222-895E-42B0-31D0EA00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6" y="5255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MY" dirty="0"/>
              <a:t>Mandible SCC pT4N3 66Gy/33#/6.5 weeks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FA94C-0B21-C1B7-9D84-9CAC8654D3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Google Shape;107;g119018ce082_0_8">
            <a:extLst>
              <a:ext uri="{FF2B5EF4-FFF2-40B4-BE49-F238E27FC236}">
                <a16:creationId xmlns:a16="http://schemas.microsoft.com/office/drawing/2014/main" id="{53916B45-00D0-8A4D-585F-6D5F3F94C2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344" y="1794326"/>
            <a:ext cx="3616982" cy="43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g119018ce082_0_8">
            <a:extLst>
              <a:ext uri="{FF2B5EF4-FFF2-40B4-BE49-F238E27FC236}">
                <a16:creationId xmlns:a16="http://schemas.microsoft.com/office/drawing/2014/main" id="{16094307-F062-A33D-1390-95A3E00CB1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0289" y="1794326"/>
            <a:ext cx="3501934" cy="43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377C2A0-7B51-A5BA-2106-13159A0BBCD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11590" r="22004" b="25709"/>
          <a:stretch/>
        </p:blipFill>
        <p:spPr>
          <a:xfrm>
            <a:off x="7521362" y="1825427"/>
            <a:ext cx="4543988" cy="3619797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AC51B-7DFC-8804-FEE5-40149CBD851C}"/>
              </a:ext>
            </a:extLst>
          </p:cNvPr>
          <p:cNvSpPr txBox="1"/>
          <p:nvPr/>
        </p:nvSpPr>
        <p:spPr>
          <a:xfrm>
            <a:off x="3575720" y="6486150"/>
            <a:ext cx="89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Preop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3BF5EA-5FA3-63EA-442C-559A704F676E}"/>
              </a:ext>
            </a:extLst>
          </p:cNvPr>
          <p:cNvSpPr txBox="1"/>
          <p:nvPr/>
        </p:nvSpPr>
        <p:spPr>
          <a:xfrm>
            <a:off x="9259099" y="5579963"/>
            <a:ext cx="238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Postop RT plan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8D3A32-00BB-EEC8-ACF8-40678FB9E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37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9934B-C51F-414C-3A13-EE59C938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70062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en-MY" dirty="0"/>
              <a:t>Oropharynx SCC cT4N2 RT 70Gy/35#/7 weeks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4390B2-A95D-E5AD-4981-0F0E6EBBC4A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11590" r="23713" b="25709"/>
          <a:stretch/>
        </p:blipFill>
        <p:spPr>
          <a:xfrm>
            <a:off x="983432" y="1603197"/>
            <a:ext cx="5256584" cy="43130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01CF3-0D2F-AACF-8223-BBB19EDB8A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12D8B-ACFD-FC78-39E3-B28E8BFB2E0B}"/>
              </a:ext>
            </a:extLst>
          </p:cNvPr>
          <p:cNvSpPr txBox="1"/>
          <p:nvPr/>
        </p:nvSpPr>
        <p:spPr>
          <a:xfrm>
            <a:off x="6770059" y="1795625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Radical RT plan</a:t>
            </a:r>
          </a:p>
          <a:p>
            <a:endParaRPr lang="en-MY" dirty="0"/>
          </a:p>
          <a:p>
            <a:r>
              <a:rPr lang="en-MY" dirty="0"/>
              <a:t>107% = 74.9Gy</a:t>
            </a:r>
          </a:p>
          <a:p>
            <a:r>
              <a:rPr lang="en-MY" dirty="0"/>
              <a:t>100% = 70Gy</a:t>
            </a:r>
          </a:p>
          <a:p>
            <a:r>
              <a:rPr lang="en-MY" dirty="0"/>
              <a:t>95% = 66.5Gy</a:t>
            </a:r>
          </a:p>
          <a:p>
            <a:r>
              <a:rPr lang="en-MY" dirty="0"/>
              <a:t>50% = 35Gy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C8FBE-9305-26FB-CCCF-392307CAA070}"/>
              </a:ext>
            </a:extLst>
          </p:cNvPr>
          <p:cNvSpPr txBox="1"/>
          <p:nvPr/>
        </p:nvSpPr>
        <p:spPr>
          <a:xfrm>
            <a:off x="9192344" y="1772816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High dose region – mandible, teeth (more on left)</a:t>
            </a:r>
          </a:p>
          <a:p>
            <a:endParaRPr lang="en-MY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F6E90-F8D0-B67E-234C-A1BEBC430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75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32D3-16AA-4CE8-70B5-216B5602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NPC cT1N2 70Gy/33#/6.5 weeks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ABB48-C6AB-7CD2-8285-9691813D8CF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F9454DC-DE86-8F16-E5DD-284FB526B25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11590" r="20791" b="33547"/>
          <a:stretch/>
        </p:blipFill>
        <p:spPr>
          <a:xfrm>
            <a:off x="263352" y="2012376"/>
            <a:ext cx="5622553" cy="3816424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7D225D-1640-969B-BC94-3851E4F52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3" t="12851" r="23392" b="37400"/>
          <a:stretch/>
        </p:blipFill>
        <p:spPr>
          <a:xfrm>
            <a:off x="6096000" y="2012376"/>
            <a:ext cx="3544098" cy="38164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FAB3EE-EE16-D874-B31F-120C31A9B606}"/>
              </a:ext>
            </a:extLst>
          </p:cNvPr>
          <p:cNvSpPr txBox="1"/>
          <p:nvPr/>
        </p:nvSpPr>
        <p:spPr>
          <a:xfrm>
            <a:off x="10056440" y="232910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Radical RT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8F059B-3CD5-7496-B56E-282F6CC4CBDB}"/>
              </a:ext>
            </a:extLst>
          </p:cNvPr>
          <p:cNvSpPr txBox="1"/>
          <p:nvPr/>
        </p:nvSpPr>
        <p:spPr>
          <a:xfrm>
            <a:off x="10056440" y="2329102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Radical RT plan</a:t>
            </a:r>
          </a:p>
          <a:p>
            <a:endParaRPr lang="en-MY" dirty="0"/>
          </a:p>
          <a:p>
            <a:r>
              <a:rPr lang="en-MY" dirty="0"/>
              <a:t>107% = 74.9Gy</a:t>
            </a:r>
          </a:p>
          <a:p>
            <a:r>
              <a:rPr lang="en-MY" dirty="0"/>
              <a:t>100% = 70Gy</a:t>
            </a:r>
          </a:p>
          <a:p>
            <a:r>
              <a:rPr lang="en-MY" dirty="0"/>
              <a:t>95% = 66.5Gy</a:t>
            </a:r>
          </a:p>
          <a:p>
            <a:r>
              <a:rPr lang="en-MY" dirty="0"/>
              <a:t>50% = 35Gy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BBDAFA-5155-5ACC-50F7-770EA2E58C32}"/>
              </a:ext>
            </a:extLst>
          </p:cNvPr>
          <p:cNvSpPr txBox="1"/>
          <p:nvPr/>
        </p:nvSpPr>
        <p:spPr>
          <a:xfrm>
            <a:off x="9793356" y="4159567"/>
            <a:ext cx="220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High dose - oropharynx</a:t>
            </a:r>
          </a:p>
          <a:p>
            <a:r>
              <a:rPr lang="en-MY" dirty="0"/>
              <a:t>Low dose – parotids, mandible, teeth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83D71A-FFF8-C431-9B94-2EC51B516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1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DC26-5CC2-49E8-BCF1-AE929E8C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85B4B-4A58-A1CB-452C-1ACE8292D3DF}"/>
              </a:ext>
            </a:extLst>
          </p:cNvPr>
          <p:cNvSpPr txBox="1"/>
          <p:nvPr/>
        </p:nvSpPr>
        <p:spPr>
          <a:xfrm>
            <a:off x="8690720" y="4869160"/>
            <a:ext cx="287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nishams@ummc.edu.my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52F0A-4728-318B-148B-FD2BBD9BF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311CC-5FD5-B65A-F604-F93C9D1AC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Patient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ED334-A840-4A96-7FAA-55C2A43BC5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515600" cy="4050781"/>
          </a:xfrm>
        </p:spPr>
        <p:txBody>
          <a:bodyPr>
            <a:normAutofit/>
          </a:bodyPr>
          <a:lstStyle/>
          <a:p>
            <a:r>
              <a:rPr lang="en-MY" dirty="0"/>
              <a:t>Breast cancer patients </a:t>
            </a:r>
          </a:p>
          <a:p>
            <a:pPr lvl="1"/>
            <a:r>
              <a:rPr lang="en-MY" dirty="0"/>
              <a:t>On hormonal therapy (aromatase inhibitors)</a:t>
            </a:r>
          </a:p>
          <a:p>
            <a:pPr lvl="1"/>
            <a:r>
              <a:rPr lang="en-MY" dirty="0"/>
              <a:t>On adjuvant bisphosphonates (post menopausal)</a:t>
            </a:r>
          </a:p>
          <a:p>
            <a:pPr lvl="1"/>
            <a:r>
              <a:rPr lang="en-MY" dirty="0"/>
              <a:t>Ovarian function suppression (pre menopausal)</a:t>
            </a:r>
          </a:p>
          <a:p>
            <a:r>
              <a:rPr lang="en-MY" dirty="0"/>
              <a:t>Cancer patients with bone metastases on bone targeting agents (to reduce skeletal related events)</a:t>
            </a:r>
          </a:p>
          <a:p>
            <a:r>
              <a:rPr lang="en-MY" dirty="0"/>
              <a:t>Head and neck cancer patients undergoing radiotherapy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5FA20-4EB4-5D97-22DA-E7159F32E4F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DE1E4-E89D-292C-B9A3-E07BCED4B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7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5E49-9A6F-5ECC-4E29-115F6735F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C370-C1ED-3A23-6052-CB7F0011913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91C6F-2AAF-96D9-A3D9-BAA698AD26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Free Photo | Lovely korean woman posing with peace sign. laughing asian young  woman taking selfie on purple background.">
            <a:extLst>
              <a:ext uri="{FF2B5EF4-FFF2-40B4-BE49-F238E27FC236}">
                <a16:creationId xmlns:a16="http://schemas.microsoft.com/office/drawing/2014/main" id="{D67E3441-532E-4459-018F-291C4A4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85" y="3211943"/>
            <a:ext cx="3801200" cy="25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lay old man Stock Photos - Page 1 : Masterfile">
            <a:extLst>
              <a:ext uri="{FF2B5EF4-FFF2-40B4-BE49-F238E27FC236}">
                <a16:creationId xmlns:a16="http://schemas.microsoft.com/office/drawing/2014/main" id="{3303EF1A-1A50-56B9-81DB-522D06DA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47027"/>
            <a:ext cx="365759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rdcore grandma' - ageing fitness buff proves hit in China">
            <a:extLst>
              <a:ext uri="{FF2B5EF4-FFF2-40B4-BE49-F238E27FC236}">
                <a16:creationId xmlns:a16="http://schemas.microsoft.com/office/drawing/2014/main" id="{C988FA0C-8A1B-FF8C-C06F-3F33481B0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04" y="547027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st Walking canes for Seniors for Fall Prevention - Best Reviews">
            <a:extLst>
              <a:ext uri="{FF2B5EF4-FFF2-40B4-BE49-F238E27FC236}">
                <a16:creationId xmlns:a16="http://schemas.microsoft.com/office/drawing/2014/main" id="{3808D837-8771-82DF-B1D0-12448DC8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11943"/>
            <a:ext cx="3344840" cy="257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3A63B-D771-6F0C-4237-D97D17CE1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  <p:pic>
        <p:nvPicPr>
          <p:cNvPr id="2056" name="Picture 8" descr="Wheelchair Exercises for Seniors – Valley Adult Day Services">
            <a:extLst>
              <a:ext uri="{FF2B5EF4-FFF2-40B4-BE49-F238E27FC236}">
                <a16:creationId xmlns:a16="http://schemas.microsoft.com/office/drawing/2014/main" id="{C7E1C8E5-E5D1-69C4-0AA5-72F78EAE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357" y="1675739"/>
            <a:ext cx="2065716" cy="310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18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Treatment Induced Bone Loss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6C307-BD13-EF46-9BB1-D5A58ED2E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2598E-CEA9-1383-9CC2-C0908440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What is Osteoporosis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56315-7431-5047-A401-EEE8C6EAC4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MY" dirty="0"/>
              <a:t>Osteoporosis: low bone mass and microarchitectural deterioration in the structural integrity of bone tissue resulting in high risk of fracture</a:t>
            </a:r>
          </a:p>
          <a:p>
            <a:r>
              <a:rPr lang="en-MY" dirty="0"/>
              <a:t>Risk factors for osteoporosis:</a:t>
            </a:r>
          </a:p>
          <a:p>
            <a:pPr lvl="1"/>
            <a:r>
              <a:rPr lang="en-MY" dirty="0"/>
              <a:t>Age</a:t>
            </a:r>
          </a:p>
          <a:p>
            <a:pPr lvl="1"/>
            <a:r>
              <a:rPr lang="en-MY" dirty="0"/>
              <a:t>Hypogonadism</a:t>
            </a:r>
          </a:p>
          <a:p>
            <a:pPr lvl="1"/>
            <a:r>
              <a:rPr lang="en-MY" dirty="0"/>
              <a:t>Cigarette smoking/Alcohol consumption</a:t>
            </a:r>
          </a:p>
          <a:p>
            <a:pPr lvl="1"/>
            <a:r>
              <a:rPr lang="en-MY" dirty="0"/>
              <a:t>Impair mobility</a:t>
            </a:r>
          </a:p>
          <a:p>
            <a:pPr lvl="1"/>
            <a:r>
              <a:rPr lang="en-MY" dirty="0"/>
              <a:t>Low body weight</a:t>
            </a:r>
          </a:p>
          <a:p>
            <a:pPr lvl="1"/>
            <a:r>
              <a:rPr lang="en-MY" dirty="0"/>
              <a:t>Long term glucocorticoids</a:t>
            </a:r>
          </a:p>
          <a:p>
            <a:pPr lvl="1"/>
            <a:r>
              <a:rPr lang="en-MY" dirty="0"/>
              <a:t>Post menopausal</a:t>
            </a:r>
          </a:p>
          <a:p>
            <a:pPr lvl="1"/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5D937-893B-7A69-3ED6-CD307095314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841B6-AF19-C97E-4A78-F26001378744}"/>
              </a:ext>
            </a:extLst>
          </p:cNvPr>
          <p:cNvSpPr txBox="1"/>
          <p:nvPr/>
        </p:nvSpPr>
        <p:spPr>
          <a:xfrm>
            <a:off x="479376" y="6453336"/>
            <a:ext cx="640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dirty="0">
                <a:solidFill>
                  <a:srgbClr val="212121"/>
                </a:solidFill>
                <a:effectLst/>
              </a:rPr>
              <a:t>J Clin Oncol. 2022 Mar 1;40(7):787-800. doi: 10.1200/JCO.21.02647.</a:t>
            </a:r>
            <a:endParaRPr lang="en-MY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71798-1C5C-F6C5-40DE-3A2BC774F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3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B75D7-2BE9-4C98-E157-58FCE392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Treatments That Induce Bone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0684E-BFA6-F3AC-8B19-683F62D9C8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09EA134-F8CF-DFE6-E9CC-A7D610F38E6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66197058"/>
              </p:ext>
            </p:extLst>
          </p:nvPr>
        </p:nvGraphicFramePr>
        <p:xfrm>
          <a:off x="838200" y="2066925"/>
          <a:ext cx="10515600" cy="367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B98BF05-8035-3B5A-08C7-F2445639D807}"/>
              </a:ext>
            </a:extLst>
          </p:cNvPr>
          <p:cNvSpPr txBox="1"/>
          <p:nvPr/>
        </p:nvSpPr>
        <p:spPr>
          <a:xfrm>
            <a:off x="479376" y="6453336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dirty="0">
                <a:solidFill>
                  <a:srgbClr val="212121"/>
                </a:solidFill>
                <a:effectLst/>
              </a:rPr>
              <a:t>J Clin Oncol. 2022 Mar 1;40(7):787-800. doi: 10.1200/JCO.21.02647.</a:t>
            </a:r>
          </a:p>
          <a:p>
            <a:r>
              <a:rPr lang="en-MY" sz="1000" b="0" i="0" dirty="0" err="1">
                <a:solidFill>
                  <a:srgbClr val="212121"/>
                </a:solidFill>
                <a:effectLst/>
                <a:latin typeface="BlinkMacSystemFont"/>
              </a:rPr>
              <a:t>Eur</a:t>
            </a:r>
            <a:r>
              <a:rPr lang="en-MY" sz="1000" b="0" i="0" dirty="0">
                <a:solidFill>
                  <a:srgbClr val="212121"/>
                </a:solidFill>
                <a:effectLst/>
                <a:latin typeface="BlinkMacSystemFont"/>
              </a:rPr>
              <a:t> J Cancer. 2021 Jul;152:193-203. </a:t>
            </a:r>
            <a:r>
              <a:rPr lang="en-MY" sz="10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MY" sz="1000" b="0" i="0" dirty="0">
                <a:solidFill>
                  <a:srgbClr val="212121"/>
                </a:solidFill>
                <a:effectLst/>
                <a:latin typeface="BlinkMacSystemFont"/>
              </a:rPr>
              <a:t>: 10.1016/j.ejca.2021.04.038</a:t>
            </a:r>
            <a:endParaRPr lang="en-MY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88093-9801-E1A3-59DB-2DF42EC81713}"/>
              </a:ext>
            </a:extLst>
          </p:cNvPr>
          <p:cNvSpPr txBox="1"/>
          <p:nvPr/>
        </p:nvSpPr>
        <p:spPr>
          <a:xfrm>
            <a:off x="1846234" y="289347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Letrozole, Anastrozole, Exemestane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F62F0-E25C-C2B6-1A1E-6C9D9F359A9B}"/>
              </a:ext>
            </a:extLst>
          </p:cNvPr>
          <p:cNvSpPr txBox="1"/>
          <p:nvPr/>
        </p:nvSpPr>
        <p:spPr>
          <a:xfrm>
            <a:off x="1846234" y="370268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Bicalutamide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8CF29-1C4E-0061-C116-EFEF5C65E7A0}"/>
              </a:ext>
            </a:extLst>
          </p:cNvPr>
          <p:cNvSpPr txBox="1"/>
          <p:nvPr/>
        </p:nvSpPr>
        <p:spPr>
          <a:xfrm>
            <a:off x="1846234" y="4533803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Leuprorelin, Triptorelin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5AF34-653B-5F30-14B5-B2D20038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84A7E1-7B21-4526-E758-57136778EB84}"/>
              </a:ext>
            </a:extLst>
          </p:cNvPr>
          <p:cNvSpPr txBox="1"/>
          <p:nvPr/>
        </p:nvSpPr>
        <p:spPr>
          <a:xfrm>
            <a:off x="1631504" y="55172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30-80% amenorrhoea</a:t>
            </a:r>
          </a:p>
        </p:txBody>
      </p:sp>
    </p:spTree>
    <p:extLst>
      <p:ext uri="{BB962C8B-B14F-4D97-AF65-F5344CB8AC3E}">
        <p14:creationId xmlns:p14="http://schemas.microsoft.com/office/powerpoint/2010/main" val="3413581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FAAB-BEC8-7D65-E1EF-914E6E93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Risk of Osteoporotic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A0766-52EA-88FD-BCDC-41DB02C32A5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MY" dirty="0"/>
              <a:t>Bone mineral density score: T score of -2.5 or less </a:t>
            </a:r>
          </a:p>
          <a:p>
            <a:pPr lvl="1"/>
            <a:r>
              <a:rPr lang="en-MY" dirty="0"/>
              <a:t>ESMO recommendations ≤-2 or ≥2 risk factors for fracture</a:t>
            </a:r>
          </a:p>
          <a:p>
            <a:r>
              <a:rPr lang="en-MY" dirty="0"/>
              <a:t>Risk assessment tools: US-adapted FRAX tool</a:t>
            </a:r>
          </a:p>
          <a:p>
            <a:pPr lvl="1"/>
            <a:r>
              <a:rPr lang="en-MY" dirty="0"/>
              <a:t>10 year probability of ≥20% for major osteoporotic fractures or ≥3% for hip fractures</a:t>
            </a:r>
          </a:p>
          <a:p>
            <a:endParaRPr lang="en-MY" dirty="0"/>
          </a:p>
          <a:p>
            <a:r>
              <a:rPr lang="en-MY" dirty="0"/>
              <a:t>Bone modifying agents are offered to reduce the risk of fracture </a:t>
            </a:r>
          </a:p>
          <a:p>
            <a:pPr lvl="1"/>
            <a:r>
              <a:rPr lang="en-MY" dirty="0"/>
              <a:t>Oral bisphosphonates: Alendronate, </a:t>
            </a:r>
            <a:r>
              <a:rPr lang="en-MY" dirty="0" err="1"/>
              <a:t>Risendronate</a:t>
            </a:r>
            <a:r>
              <a:rPr lang="en-MY" dirty="0"/>
              <a:t>, Ibandronate</a:t>
            </a:r>
          </a:p>
          <a:p>
            <a:pPr lvl="1"/>
            <a:r>
              <a:rPr lang="en-MY" dirty="0"/>
              <a:t>Intravenous bisphosphonate (zoledronic acid) 4mg 6 monthly</a:t>
            </a:r>
          </a:p>
          <a:p>
            <a:pPr lvl="1"/>
            <a:r>
              <a:rPr lang="en-MY" dirty="0"/>
              <a:t>Subcutaneous denosumab 60mg 6 monthly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D40FE-7FD7-B8BD-F036-31AA7CF1062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80DC6-43F3-F188-4B0D-3BD08DF84CE7}"/>
              </a:ext>
            </a:extLst>
          </p:cNvPr>
          <p:cNvSpPr txBox="1"/>
          <p:nvPr/>
        </p:nvSpPr>
        <p:spPr>
          <a:xfrm>
            <a:off x="479376" y="6453336"/>
            <a:ext cx="6408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dirty="0">
                <a:solidFill>
                  <a:srgbClr val="212121"/>
                </a:solidFill>
                <a:effectLst/>
              </a:rPr>
              <a:t>J Clin Oncol. 2022 Mar 1;40(7):787-800. doi: 10.1200/JCO.21.02647.</a:t>
            </a:r>
            <a:endParaRPr lang="en-MY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311C8-C11C-67F1-436B-B381961AC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16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dirty="0"/>
              <a:t>Adjuvant Bisphosphonate in </a:t>
            </a:r>
            <a:br>
              <a:rPr lang="en-MY" dirty="0"/>
            </a:br>
            <a:r>
              <a:rPr lang="en-MY" dirty="0"/>
              <a:t>Post Menopausal Breast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205BC-838B-8E82-33C1-E5E005AB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0"/>
            <a:ext cx="17049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13837"/>
      </p:ext>
    </p:extLst>
  </p:cSld>
  <p:clrMapOvr>
    <a:masterClrMapping/>
  </p:clrMapOvr>
</p:sld>
</file>

<file path=ppt/theme/theme1.xml><?xml version="1.0" encoding="utf-8"?>
<a:theme xmlns:a="http://schemas.openxmlformats.org/drawingml/2006/main" name="UM PowerPoint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C00000"/>
      </a:accent2>
      <a:accent3>
        <a:srgbClr val="F6CC18"/>
      </a:accent3>
      <a:accent4>
        <a:srgbClr val="7030A0"/>
      </a:accent4>
      <a:accent5>
        <a:srgbClr val="0070C0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_Slide_Template_2022_2white" id="{1AAD3A9E-F56C-4C03-9FE7-336FF023B69D}" vid="{CDB6C0F7-98BE-450F-813C-10397B8C1F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A2A61974EB5F4ABD6B0DA8D4A58FEA" ma:contentTypeVersion="14" ma:contentTypeDescription="Create a new document." ma:contentTypeScope="" ma:versionID="13925146d3ec533b894f9fc5105b3d56">
  <xsd:schema xmlns:xsd="http://www.w3.org/2001/XMLSchema" xmlns:xs="http://www.w3.org/2001/XMLSchema" xmlns:p="http://schemas.microsoft.com/office/2006/metadata/properties" xmlns:ns3="355336c5-ae67-454f-93e3-6b739b83d3ce" xmlns:ns4="483ba86c-5330-4fd4-9ff6-053b31bbd571" targetNamespace="http://schemas.microsoft.com/office/2006/metadata/properties" ma:root="true" ma:fieldsID="e19bd46c4d8aa933033baacf642915c8" ns3:_="" ns4:_="">
    <xsd:import namespace="355336c5-ae67-454f-93e3-6b739b83d3ce"/>
    <xsd:import namespace="483ba86c-5330-4fd4-9ff6-053b31bbd57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5336c5-ae67-454f-93e3-6b739b83d3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ba86c-5330-4fd4-9ff6-053b31bbd57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CFE0C4-F285-4499-A2CC-8E43A56BCC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5336c5-ae67-454f-93e3-6b739b83d3ce"/>
    <ds:schemaRef ds:uri="483ba86c-5330-4fd4-9ff6-053b31bbd5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29EC9C-7399-4988-8153-0DA7E17D532B}">
  <ds:schemaRefs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483ba86c-5330-4fd4-9ff6-053b31bbd571"/>
    <ds:schemaRef ds:uri="355336c5-ae67-454f-93e3-6b739b83d3c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8F535A9-46D1-4BE0-B1A1-ACA3B12718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UM_Slide_Template_2022_2white</Template>
  <TotalTime>1804</TotalTime>
  <Words>869</Words>
  <Application>Microsoft Office PowerPoint</Application>
  <PresentationFormat>Widescreen</PresentationFormat>
  <Paragraphs>191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BlinkMacSystemFont</vt:lpstr>
      <vt:lpstr>Garamond</vt:lpstr>
      <vt:lpstr>Roboto</vt:lpstr>
      <vt:lpstr>DM Serif Display</vt:lpstr>
      <vt:lpstr>Calibri</vt:lpstr>
      <vt:lpstr>Wingdings</vt:lpstr>
      <vt:lpstr>UM PowerPoint Template</vt:lpstr>
      <vt:lpstr>Dental Care in Oncology Patients – Oncologists’ Perspective</vt:lpstr>
      <vt:lpstr>Outline</vt:lpstr>
      <vt:lpstr>Patient population</vt:lpstr>
      <vt:lpstr>PowerPoint Presentation</vt:lpstr>
      <vt:lpstr>Treatment Induced Bone Loss</vt:lpstr>
      <vt:lpstr>What is Osteoporosis</vt:lpstr>
      <vt:lpstr>Treatments That Induce Bone Loss</vt:lpstr>
      <vt:lpstr>Risk of Osteoporotic fractures</vt:lpstr>
      <vt:lpstr>Adjuvant Bisphosphonate in  Post Menopausal Breast Cancer</vt:lpstr>
      <vt:lpstr>PowerPoint Presentation</vt:lpstr>
      <vt:lpstr>Bone Metastases</vt:lpstr>
      <vt:lpstr>PowerPoint Presentation</vt:lpstr>
      <vt:lpstr>Toxicity of Bone Targeting Agents </vt:lpstr>
      <vt:lpstr>PowerPoint Presentation</vt:lpstr>
      <vt:lpstr>Radiotherapy in  Head and neck cancers</vt:lpstr>
      <vt:lpstr>Indication for Radiotherapy</vt:lpstr>
      <vt:lpstr>Who needs post op radiotherapy?</vt:lpstr>
      <vt:lpstr>Prescription dose of radiotherapy</vt:lpstr>
      <vt:lpstr>How much radiation is safe?</vt:lpstr>
      <vt:lpstr>Toxicity is Geographical</vt:lpstr>
      <vt:lpstr>Mandible SCC pT4N3 66Gy/33#/6.5 weeks</vt:lpstr>
      <vt:lpstr>Oropharynx SCC cT4N2 RT 70Gy/35#/7 weeks</vt:lpstr>
      <vt:lpstr>NPC cT1N2 70Gy/33#/6.5 weeks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Choong</dc:creator>
  <cp:lastModifiedBy>Lenovo Aio</cp:lastModifiedBy>
  <cp:revision>18</cp:revision>
  <dcterms:created xsi:type="dcterms:W3CDTF">2022-07-27T00:51:35Z</dcterms:created>
  <dcterms:modified xsi:type="dcterms:W3CDTF">2023-07-07T07:01:34Z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0x010100E1A2A61974EB5F4ABD6B0DA8D4A58FEA</vt:lpwstr>
  </property>
</Properties>
</file>